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3" r:id="rId1"/>
  </p:sldMasterIdLst>
  <p:handoutMasterIdLst>
    <p:handoutMasterId r:id="rId40"/>
  </p:handoutMasterIdLst>
  <p:sldIdLst>
    <p:sldId id="370" r:id="rId2"/>
    <p:sldId id="273" r:id="rId3"/>
    <p:sldId id="272" r:id="rId4"/>
    <p:sldId id="323" r:id="rId5"/>
    <p:sldId id="331" r:id="rId6"/>
    <p:sldId id="368" r:id="rId7"/>
    <p:sldId id="365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5" r:id="rId21"/>
    <p:sldId id="344" r:id="rId22"/>
    <p:sldId id="346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47" r:id="rId37"/>
    <p:sldId id="366" r:id="rId38"/>
    <p:sldId id="367" r:id="rId3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ga Maj-Przybyła" initials="KM" lastIdx="1" clrIdx="0">
    <p:extLst>
      <p:ext uri="{19B8F6BF-5375-455C-9EA6-DF929625EA0E}">
        <p15:presenceInfo xmlns:p15="http://schemas.microsoft.com/office/powerpoint/2012/main" userId="a8a3f3d37cb9b3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09" autoAdjust="0"/>
    <p:restoredTop sz="94620" autoAdjust="0"/>
  </p:normalViewPr>
  <p:slideViewPr>
    <p:cSldViewPr snapToGrid="0">
      <p:cViewPr varScale="1">
        <p:scale>
          <a:sx n="85" d="100"/>
          <a:sy n="85" d="100"/>
        </p:scale>
        <p:origin x="103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4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6-12T12:53:11.673" idx="1">
    <p:pos x="7623" y="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8AA8FA-4FE6-4C4E-9281-31A41B59F87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4F18053-36E8-4834-A959-2897713CE991}" type="pres">
      <dgm:prSet presAssocID="{D58AA8FA-4FE6-4C4E-9281-31A41B59F871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A0EF230-2140-46EA-91A5-9079E58E998E}" type="presOf" srcId="{D58AA8FA-4FE6-4C4E-9281-31A41B59F871}" destId="{64F18053-36E8-4834-A959-2897713CE99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AC3AB-2FB1-4E66-998B-3517360030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A132839-E689-44F6-9DEE-A328E59F8B99}">
      <dgm:prSet/>
      <dgm:spPr/>
      <dgm:t>
        <a:bodyPr/>
        <a:lstStyle/>
        <a:p>
          <a:r>
            <a:rPr lang="pl-PL" b="1"/>
            <a:t>Wdrażanie LSR</a:t>
          </a:r>
          <a:endParaRPr lang="pl-PL"/>
        </a:p>
      </dgm:t>
    </dgm:pt>
    <dgm:pt modelId="{DF855A40-0374-41C9-A773-12451CAB304E}" type="parTrans" cxnId="{66F73A24-1ED5-4DF8-9C8C-0A153CB2113C}">
      <dgm:prSet/>
      <dgm:spPr/>
      <dgm:t>
        <a:bodyPr/>
        <a:lstStyle/>
        <a:p>
          <a:endParaRPr lang="pl-PL"/>
        </a:p>
      </dgm:t>
    </dgm:pt>
    <dgm:pt modelId="{40DD0091-E355-405E-8279-08E5118799B6}" type="sibTrans" cxnId="{66F73A24-1ED5-4DF8-9C8C-0A153CB2113C}">
      <dgm:prSet/>
      <dgm:spPr/>
      <dgm:t>
        <a:bodyPr/>
        <a:lstStyle/>
        <a:p>
          <a:endParaRPr lang="pl-PL"/>
        </a:p>
      </dgm:t>
    </dgm:pt>
    <dgm:pt modelId="{22F097D5-A1ED-443A-A076-B7A0D9929F2C}">
      <dgm:prSet custT="1"/>
      <dgm:spPr/>
      <dgm:t>
        <a:bodyPr/>
        <a:lstStyle/>
        <a:p>
          <a:pPr algn="ctr"/>
          <a:r>
            <a:rPr lang="pl-PL" sz="2400" dirty="0"/>
            <a:t>1 500 000,00 EUR</a:t>
          </a:r>
        </a:p>
      </dgm:t>
    </dgm:pt>
    <dgm:pt modelId="{B15B5063-D962-4A67-AE3F-12B36C6032BF}" type="parTrans" cxnId="{377FC808-FF55-4C81-A800-A9F5529C2885}">
      <dgm:prSet/>
      <dgm:spPr/>
      <dgm:t>
        <a:bodyPr/>
        <a:lstStyle/>
        <a:p>
          <a:endParaRPr lang="pl-PL"/>
        </a:p>
      </dgm:t>
    </dgm:pt>
    <dgm:pt modelId="{73615128-F4B7-4BE1-A79E-43E8B51C6AF3}" type="sibTrans" cxnId="{377FC808-FF55-4C81-A800-A9F5529C2885}">
      <dgm:prSet/>
      <dgm:spPr/>
      <dgm:t>
        <a:bodyPr/>
        <a:lstStyle/>
        <a:p>
          <a:endParaRPr lang="pl-PL"/>
        </a:p>
      </dgm:t>
    </dgm:pt>
    <dgm:pt modelId="{762FAC00-72D3-4F44-B497-9E6A5AF85A26}">
      <dgm:prSet/>
      <dgm:spPr/>
      <dgm:t>
        <a:bodyPr/>
        <a:lstStyle/>
        <a:p>
          <a:r>
            <a:rPr lang="pl-PL" b="1"/>
            <a:t>Zarządzanie LSR</a:t>
          </a:r>
          <a:endParaRPr lang="pl-PL"/>
        </a:p>
      </dgm:t>
    </dgm:pt>
    <dgm:pt modelId="{E671356A-C0BB-490D-BC94-38AE431115E6}" type="parTrans" cxnId="{C07FFF1E-DC78-4AEB-8609-772B5512511B}">
      <dgm:prSet/>
      <dgm:spPr/>
      <dgm:t>
        <a:bodyPr/>
        <a:lstStyle/>
        <a:p>
          <a:endParaRPr lang="pl-PL"/>
        </a:p>
      </dgm:t>
    </dgm:pt>
    <dgm:pt modelId="{E392515F-4BD6-49ED-8BA0-D61C66E260D7}" type="sibTrans" cxnId="{C07FFF1E-DC78-4AEB-8609-772B5512511B}">
      <dgm:prSet/>
      <dgm:spPr/>
      <dgm:t>
        <a:bodyPr/>
        <a:lstStyle/>
        <a:p>
          <a:endParaRPr lang="pl-PL"/>
        </a:p>
      </dgm:t>
    </dgm:pt>
    <dgm:pt modelId="{DB4C0CC6-B081-49A4-B8A5-2E0B20BC4FBB}">
      <dgm:prSet custT="1"/>
      <dgm:spPr/>
      <dgm:t>
        <a:bodyPr/>
        <a:lstStyle/>
        <a:p>
          <a:pPr algn="ctr"/>
          <a:r>
            <a:rPr lang="pl-PL" sz="2400" dirty="0"/>
            <a:t>362 500,00 EUR</a:t>
          </a:r>
        </a:p>
      </dgm:t>
    </dgm:pt>
    <dgm:pt modelId="{23C32656-9AD3-4D9D-B691-E0582E651F0C}" type="parTrans" cxnId="{DBA03358-56CB-4AC6-AD8C-87365B87D00A}">
      <dgm:prSet/>
      <dgm:spPr/>
      <dgm:t>
        <a:bodyPr/>
        <a:lstStyle/>
        <a:p>
          <a:endParaRPr lang="pl-PL"/>
        </a:p>
      </dgm:t>
    </dgm:pt>
    <dgm:pt modelId="{2B7335ED-6033-4E13-9542-ED775CF70B4F}" type="sibTrans" cxnId="{DBA03358-56CB-4AC6-AD8C-87365B87D00A}">
      <dgm:prSet/>
      <dgm:spPr/>
      <dgm:t>
        <a:bodyPr/>
        <a:lstStyle/>
        <a:p>
          <a:endParaRPr lang="pl-PL"/>
        </a:p>
      </dgm:t>
    </dgm:pt>
    <dgm:pt modelId="{F6B7572F-4D57-4972-82B0-AA151B4F0C29}">
      <dgm:prSet/>
      <dgm:spPr/>
      <dgm:t>
        <a:bodyPr/>
        <a:lstStyle/>
        <a:p>
          <a:r>
            <a:rPr lang="pl-PL" b="1" dirty="0"/>
            <a:t>Razem</a:t>
          </a:r>
          <a:endParaRPr lang="pl-PL" dirty="0"/>
        </a:p>
      </dgm:t>
    </dgm:pt>
    <dgm:pt modelId="{0E4CC51E-4DDE-4D43-86CF-9FEAB7282F2D}" type="parTrans" cxnId="{B979140E-D1FB-4383-BC8B-86013B793347}">
      <dgm:prSet/>
      <dgm:spPr/>
      <dgm:t>
        <a:bodyPr/>
        <a:lstStyle/>
        <a:p>
          <a:endParaRPr lang="pl-PL"/>
        </a:p>
      </dgm:t>
    </dgm:pt>
    <dgm:pt modelId="{D07F2727-CE92-4991-90AB-617AA9CE9CAB}" type="sibTrans" cxnId="{B979140E-D1FB-4383-BC8B-86013B793347}">
      <dgm:prSet/>
      <dgm:spPr/>
      <dgm:t>
        <a:bodyPr/>
        <a:lstStyle/>
        <a:p>
          <a:endParaRPr lang="pl-PL"/>
        </a:p>
      </dgm:t>
    </dgm:pt>
    <dgm:pt modelId="{9B0D6D0D-971C-4567-9364-C9DD77FB4DF5}">
      <dgm:prSet custT="1"/>
      <dgm:spPr/>
      <dgm:t>
        <a:bodyPr/>
        <a:lstStyle/>
        <a:p>
          <a:pPr algn="ctr"/>
          <a:r>
            <a:rPr lang="pl-PL" sz="2400" dirty="0"/>
            <a:t>1 862 500,00 EUR</a:t>
          </a:r>
        </a:p>
      </dgm:t>
    </dgm:pt>
    <dgm:pt modelId="{AD336890-EE21-4562-AA7E-8F590962D37B}" type="parTrans" cxnId="{B09CF902-0380-47B6-A92C-E2F48C64F3E1}">
      <dgm:prSet/>
      <dgm:spPr/>
      <dgm:t>
        <a:bodyPr/>
        <a:lstStyle/>
        <a:p>
          <a:endParaRPr lang="pl-PL"/>
        </a:p>
      </dgm:t>
    </dgm:pt>
    <dgm:pt modelId="{AE0FDE43-D242-427E-A37E-2B4AD67D57A0}" type="sibTrans" cxnId="{B09CF902-0380-47B6-A92C-E2F48C64F3E1}">
      <dgm:prSet/>
      <dgm:spPr/>
      <dgm:t>
        <a:bodyPr/>
        <a:lstStyle/>
        <a:p>
          <a:endParaRPr lang="pl-PL"/>
        </a:p>
      </dgm:t>
    </dgm:pt>
    <dgm:pt modelId="{0FE3A8B7-C194-4F28-8B1C-8AA438051BD8}" type="pres">
      <dgm:prSet presAssocID="{479AC3AB-2FB1-4E66-998B-3517360030D9}" presName="linear" presStyleCnt="0">
        <dgm:presLayoutVars>
          <dgm:animLvl val="lvl"/>
          <dgm:resizeHandles val="exact"/>
        </dgm:presLayoutVars>
      </dgm:prSet>
      <dgm:spPr/>
    </dgm:pt>
    <dgm:pt modelId="{C2EB9C5D-4605-4264-91C5-85F269ECA587}" type="pres">
      <dgm:prSet presAssocID="{2A132839-E689-44F6-9DEE-A328E59F8B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A4D0AB-F675-4A04-9B5C-2A4E80ED48B3}" type="pres">
      <dgm:prSet presAssocID="{2A132839-E689-44F6-9DEE-A328E59F8B99}" presName="childText" presStyleLbl="revTx" presStyleIdx="0" presStyleCnt="3">
        <dgm:presLayoutVars>
          <dgm:bulletEnabled val="1"/>
        </dgm:presLayoutVars>
      </dgm:prSet>
      <dgm:spPr/>
    </dgm:pt>
    <dgm:pt modelId="{5188F42D-1812-4C65-B06D-178A8C88EAF2}" type="pres">
      <dgm:prSet presAssocID="{762FAC00-72D3-4F44-B497-9E6A5AF85A2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425841-26EC-4F83-972B-D75D706FE604}" type="pres">
      <dgm:prSet presAssocID="{762FAC00-72D3-4F44-B497-9E6A5AF85A26}" presName="childText" presStyleLbl="revTx" presStyleIdx="1" presStyleCnt="3">
        <dgm:presLayoutVars>
          <dgm:bulletEnabled val="1"/>
        </dgm:presLayoutVars>
      </dgm:prSet>
      <dgm:spPr/>
    </dgm:pt>
    <dgm:pt modelId="{B5553408-909B-4E06-972F-DF31488EE999}" type="pres">
      <dgm:prSet presAssocID="{F6B7572F-4D57-4972-82B0-AA151B4F0C2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49EE2F6-378E-4CEC-BF80-6C15B4D842DD}" type="pres">
      <dgm:prSet presAssocID="{F6B7572F-4D57-4972-82B0-AA151B4F0C2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09CF902-0380-47B6-A92C-E2F48C64F3E1}" srcId="{F6B7572F-4D57-4972-82B0-AA151B4F0C29}" destId="{9B0D6D0D-971C-4567-9364-C9DD77FB4DF5}" srcOrd="0" destOrd="0" parTransId="{AD336890-EE21-4562-AA7E-8F590962D37B}" sibTransId="{AE0FDE43-D242-427E-A37E-2B4AD67D57A0}"/>
    <dgm:cxn modelId="{377FC808-FF55-4C81-A800-A9F5529C2885}" srcId="{2A132839-E689-44F6-9DEE-A328E59F8B99}" destId="{22F097D5-A1ED-443A-A076-B7A0D9929F2C}" srcOrd="0" destOrd="0" parTransId="{B15B5063-D962-4A67-AE3F-12B36C6032BF}" sibTransId="{73615128-F4B7-4BE1-A79E-43E8B51C6AF3}"/>
    <dgm:cxn modelId="{A4F8710C-6C01-4C90-9921-C5FC63D1F456}" type="presOf" srcId="{9B0D6D0D-971C-4567-9364-C9DD77FB4DF5}" destId="{B49EE2F6-378E-4CEC-BF80-6C15B4D842DD}" srcOrd="0" destOrd="0" presId="urn:microsoft.com/office/officeart/2005/8/layout/vList2"/>
    <dgm:cxn modelId="{B979140E-D1FB-4383-BC8B-86013B793347}" srcId="{479AC3AB-2FB1-4E66-998B-3517360030D9}" destId="{F6B7572F-4D57-4972-82B0-AA151B4F0C29}" srcOrd="2" destOrd="0" parTransId="{0E4CC51E-4DDE-4D43-86CF-9FEAB7282F2D}" sibTransId="{D07F2727-CE92-4991-90AB-617AA9CE9CAB}"/>
    <dgm:cxn modelId="{E3BC5D1D-B988-49AE-9329-D99FE66F51F7}" type="presOf" srcId="{762FAC00-72D3-4F44-B497-9E6A5AF85A26}" destId="{5188F42D-1812-4C65-B06D-178A8C88EAF2}" srcOrd="0" destOrd="0" presId="urn:microsoft.com/office/officeart/2005/8/layout/vList2"/>
    <dgm:cxn modelId="{C07FFF1E-DC78-4AEB-8609-772B5512511B}" srcId="{479AC3AB-2FB1-4E66-998B-3517360030D9}" destId="{762FAC00-72D3-4F44-B497-9E6A5AF85A26}" srcOrd="1" destOrd="0" parTransId="{E671356A-C0BB-490D-BC94-38AE431115E6}" sibTransId="{E392515F-4BD6-49ED-8BA0-D61C66E260D7}"/>
    <dgm:cxn modelId="{66F73A24-1ED5-4DF8-9C8C-0A153CB2113C}" srcId="{479AC3AB-2FB1-4E66-998B-3517360030D9}" destId="{2A132839-E689-44F6-9DEE-A328E59F8B99}" srcOrd="0" destOrd="0" parTransId="{DF855A40-0374-41C9-A773-12451CAB304E}" sibTransId="{40DD0091-E355-405E-8279-08E5118799B6}"/>
    <dgm:cxn modelId="{931C0427-CBF3-4753-846E-9E7DBA2B4875}" type="presOf" srcId="{22F097D5-A1ED-443A-A076-B7A0D9929F2C}" destId="{05A4D0AB-F675-4A04-9B5C-2A4E80ED48B3}" srcOrd="0" destOrd="0" presId="urn:microsoft.com/office/officeart/2005/8/layout/vList2"/>
    <dgm:cxn modelId="{130DDE39-DDAC-44B6-AFE2-7DB56F22C833}" type="presOf" srcId="{479AC3AB-2FB1-4E66-998B-3517360030D9}" destId="{0FE3A8B7-C194-4F28-8B1C-8AA438051BD8}" srcOrd="0" destOrd="0" presId="urn:microsoft.com/office/officeart/2005/8/layout/vList2"/>
    <dgm:cxn modelId="{DBA03358-56CB-4AC6-AD8C-87365B87D00A}" srcId="{762FAC00-72D3-4F44-B497-9E6A5AF85A26}" destId="{DB4C0CC6-B081-49A4-B8A5-2E0B20BC4FBB}" srcOrd="0" destOrd="0" parTransId="{23C32656-9AD3-4D9D-B691-E0582E651F0C}" sibTransId="{2B7335ED-6033-4E13-9542-ED775CF70B4F}"/>
    <dgm:cxn modelId="{112A96DB-6160-4065-B328-6A85DDA5C9CA}" type="presOf" srcId="{DB4C0CC6-B081-49A4-B8A5-2E0B20BC4FBB}" destId="{B6425841-26EC-4F83-972B-D75D706FE604}" srcOrd="0" destOrd="0" presId="urn:microsoft.com/office/officeart/2005/8/layout/vList2"/>
    <dgm:cxn modelId="{669309E8-6F38-4F24-A4A0-F68B3C24C77E}" type="presOf" srcId="{F6B7572F-4D57-4972-82B0-AA151B4F0C29}" destId="{B5553408-909B-4E06-972F-DF31488EE999}" srcOrd="0" destOrd="0" presId="urn:microsoft.com/office/officeart/2005/8/layout/vList2"/>
    <dgm:cxn modelId="{5056D7E8-044D-4CEB-8526-E6B3F19F094A}" type="presOf" srcId="{2A132839-E689-44F6-9DEE-A328E59F8B99}" destId="{C2EB9C5D-4605-4264-91C5-85F269ECA587}" srcOrd="0" destOrd="0" presId="urn:microsoft.com/office/officeart/2005/8/layout/vList2"/>
    <dgm:cxn modelId="{D1A049BA-4622-42CE-925E-55AEC05600C3}" type="presParOf" srcId="{0FE3A8B7-C194-4F28-8B1C-8AA438051BD8}" destId="{C2EB9C5D-4605-4264-91C5-85F269ECA587}" srcOrd="0" destOrd="0" presId="urn:microsoft.com/office/officeart/2005/8/layout/vList2"/>
    <dgm:cxn modelId="{4811CF6C-C1EA-4615-B43E-7CE504CDA397}" type="presParOf" srcId="{0FE3A8B7-C194-4F28-8B1C-8AA438051BD8}" destId="{05A4D0AB-F675-4A04-9B5C-2A4E80ED48B3}" srcOrd="1" destOrd="0" presId="urn:microsoft.com/office/officeart/2005/8/layout/vList2"/>
    <dgm:cxn modelId="{F68879EB-3C79-4C75-8E97-4C7F580CF148}" type="presParOf" srcId="{0FE3A8B7-C194-4F28-8B1C-8AA438051BD8}" destId="{5188F42D-1812-4C65-B06D-178A8C88EAF2}" srcOrd="2" destOrd="0" presId="urn:microsoft.com/office/officeart/2005/8/layout/vList2"/>
    <dgm:cxn modelId="{096F5BCF-134F-473E-9046-E32D2BFC2A6C}" type="presParOf" srcId="{0FE3A8B7-C194-4F28-8B1C-8AA438051BD8}" destId="{B6425841-26EC-4F83-972B-D75D706FE604}" srcOrd="3" destOrd="0" presId="urn:microsoft.com/office/officeart/2005/8/layout/vList2"/>
    <dgm:cxn modelId="{91308595-020B-4354-85BF-90BBF5303AD3}" type="presParOf" srcId="{0FE3A8B7-C194-4F28-8B1C-8AA438051BD8}" destId="{B5553408-909B-4E06-972F-DF31488EE999}" srcOrd="4" destOrd="0" presId="urn:microsoft.com/office/officeart/2005/8/layout/vList2"/>
    <dgm:cxn modelId="{BB9CA281-8D39-4E7F-9E5D-D466EB653CA9}" type="presParOf" srcId="{0FE3A8B7-C194-4F28-8B1C-8AA438051BD8}" destId="{B49EE2F6-378E-4CEC-BF80-6C15B4D842D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DF4C7-0EC9-46FC-A56A-22402380C1B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5B7CFA6-3AB9-4786-911B-3E4634A4F7F4}">
      <dgm:prSet custT="1"/>
      <dgm:spPr/>
      <dgm:t>
        <a:bodyPr/>
        <a:lstStyle/>
        <a:p>
          <a:r>
            <a:rPr lang="pl-PL" sz="1400" b="1" dirty="0"/>
            <a:t>Cel 1 - Zwiększenie dostępności usług komercyjnych na obszarze LSR</a:t>
          </a:r>
        </a:p>
      </dgm:t>
    </dgm:pt>
    <dgm:pt modelId="{F448472B-5943-454B-AC21-6D73B0D00C72}" type="parTrans" cxnId="{D2A77E34-DA5B-4B5E-A698-41F1725755C5}">
      <dgm:prSet/>
      <dgm:spPr/>
      <dgm:t>
        <a:bodyPr/>
        <a:lstStyle/>
        <a:p>
          <a:endParaRPr lang="pl-PL"/>
        </a:p>
      </dgm:t>
    </dgm:pt>
    <dgm:pt modelId="{301E3ED2-B677-4526-A39F-46D115DFA7B6}" type="sibTrans" cxnId="{D2A77E34-DA5B-4B5E-A698-41F1725755C5}">
      <dgm:prSet/>
      <dgm:spPr/>
      <dgm:t>
        <a:bodyPr/>
        <a:lstStyle/>
        <a:p>
          <a:r>
            <a:rPr lang="pl-PL" dirty="0"/>
            <a:t>737 000 EUR</a:t>
          </a:r>
        </a:p>
      </dgm:t>
    </dgm:pt>
    <dgm:pt modelId="{0F0BEC9F-0391-42C5-B1C2-CA21511FFF80}">
      <dgm:prSet/>
      <dgm:spPr/>
      <dgm:t>
        <a:bodyPr/>
        <a:lstStyle/>
        <a:p>
          <a:r>
            <a:rPr lang="pl-PL" dirty="0"/>
            <a:t>1.1. Przedsięwzięcie: Wspieramy nowe firmy</a:t>
          </a:r>
        </a:p>
      </dgm:t>
    </dgm:pt>
    <dgm:pt modelId="{76832B6E-DF3D-4FCE-820A-589A7C7F2F10}" type="parTrans" cxnId="{46F2CAD2-95D8-4975-A0C7-5F0ACDDB952A}">
      <dgm:prSet/>
      <dgm:spPr/>
      <dgm:t>
        <a:bodyPr/>
        <a:lstStyle/>
        <a:p>
          <a:endParaRPr lang="pl-PL"/>
        </a:p>
      </dgm:t>
    </dgm:pt>
    <dgm:pt modelId="{9F6F1518-2C53-4B3A-8557-52FF7ED5EDA1}" type="sibTrans" cxnId="{46F2CAD2-95D8-4975-A0C7-5F0ACDDB952A}">
      <dgm:prSet custT="1"/>
      <dgm:spPr/>
      <dgm:t>
        <a:bodyPr/>
        <a:lstStyle/>
        <a:p>
          <a:r>
            <a:rPr lang="pl-PL" sz="1600" dirty="0">
              <a:latin typeface="+mn-lt"/>
            </a:rPr>
            <a:t>268 000 EUR</a:t>
          </a:r>
        </a:p>
      </dgm:t>
    </dgm:pt>
    <dgm:pt modelId="{D73A29DE-4FC0-44CC-A56E-D61FDFA69F9B}">
      <dgm:prSet/>
      <dgm:spPr/>
      <dgm:t>
        <a:bodyPr/>
        <a:lstStyle/>
        <a:p>
          <a:r>
            <a:rPr lang="pl-PL" dirty="0"/>
            <a:t>Operacje  polegających na tworzeniu nowego przedsiębiorstwa</a:t>
          </a:r>
        </a:p>
      </dgm:t>
    </dgm:pt>
    <dgm:pt modelId="{02C0986E-58D1-4553-9090-0179F5CD3749}" type="parTrans" cxnId="{A5F52F63-CC0F-4557-93E4-96E23D68529D}">
      <dgm:prSet/>
      <dgm:spPr/>
      <dgm:t>
        <a:bodyPr/>
        <a:lstStyle/>
        <a:p>
          <a:endParaRPr lang="pl-PL"/>
        </a:p>
      </dgm:t>
    </dgm:pt>
    <dgm:pt modelId="{47D4D3BD-B668-4290-B7FF-ED28B3AF7A90}" type="sibTrans" cxnId="{A5F52F63-CC0F-4557-93E4-96E23D68529D}">
      <dgm:prSet custT="1"/>
      <dgm:spPr/>
      <dgm:t>
        <a:bodyPr/>
        <a:lstStyle/>
        <a:p>
          <a:r>
            <a:rPr lang="pl-PL" sz="1600" dirty="0">
              <a:latin typeface="+mn-lt"/>
            </a:rPr>
            <a:t>12 szt.</a:t>
          </a:r>
        </a:p>
      </dgm:t>
    </dgm:pt>
    <dgm:pt modelId="{ED916CEA-A50E-4FBB-9361-4362FBB1266F}">
      <dgm:prSet/>
      <dgm:spPr/>
      <dgm:t>
        <a:bodyPr/>
        <a:lstStyle/>
        <a:p>
          <a:r>
            <a:rPr lang="pl-PL" dirty="0"/>
            <a:t>1.2. Przedsięwzięcie: Wspieramy przedsiębiorców</a:t>
          </a:r>
        </a:p>
      </dgm:t>
    </dgm:pt>
    <dgm:pt modelId="{8E065D6E-BA62-4548-A786-63392F1B790C}" type="parTrans" cxnId="{2D9E09AD-0859-4490-97A6-B09EA0FD57CF}">
      <dgm:prSet/>
      <dgm:spPr/>
      <dgm:t>
        <a:bodyPr/>
        <a:lstStyle/>
        <a:p>
          <a:endParaRPr lang="pl-PL"/>
        </a:p>
      </dgm:t>
    </dgm:pt>
    <dgm:pt modelId="{58CF0BA4-C5C6-4A2D-BE9E-C98E4BD92F4F}" type="sibTrans" cxnId="{2D9E09AD-0859-4490-97A6-B09EA0FD57CF}">
      <dgm:prSet custT="1"/>
      <dgm:spPr/>
      <dgm:t>
        <a:bodyPr/>
        <a:lstStyle/>
        <a:p>
          <a:r>
            <a:rPr lang="pl-PL" sz="1600" dirty="0">
              <a:latin typeface="+mn-lt"/>
            </a:rPr>
            <a:t>335 000 EUR</a:t>
          </a:r>
        </a:p>
      </dgm:t>
    </dgm:pt>
    <dgm:pt modelId="{E9A69FDE-6CB7-4F4C-B27F-E30D65946464}">
      <dgm:prSet/>
      <dgm:spPr/>
      <dgm:t>
        <a:bodyPr/>
        <a:lstStyle/>
        <a:p>
          <a:r>
            <a:rPr lang="pl-PL" dirty="0"/>
            <a:t>Operacje polegające na rozwoju istniejącego przedsiębiorstwa</a:t>
          </a:r>
        </a:p>
      </dgm:t>
    </dgm:pt>
    <dgm:pt modelId="{68F5B7B8-8EBE-4DA0-BD1F-4C4342B3E310}" type="parTrans" cxnId="{4A0E79D7-4E36-4AD7-92A0-FE19B2C52770}">
      <dgm:prSet/>
      <dgm:spPr/>
      <dgm:t>
        <a:bodyPr/>
        <a:lstStyle/>
        <a:p>
          <a:endParaRPr lang="pl-PL"/>
        </a:p>
      </dgm:t>
    </dgm:pt>
    <dgm:pt modelId="{394086BA-9CE6-491E-859B-2B5AF40220CA}" type="sibTrans" cxnId="{4A0E79D7-4E36-4AD7-92A0-FE19B2C52770}">
      <dgm:prSet custT="1"/>
      <dgm:spPr/>
      <dgm:t>
        <a:bodyPr/>
        <a:lstStyle/>
        <a:p>
          <a:r>
            <a:rPr lang="pl-PL" sz="1600" dirty="0">
              <a:latin typeface="+mn-lt"/>
            </a:rPr>
            <a:t>3 szt.</a:t>
          </a:r>
        </a:p>
      </dgm:t>
    </dgm:pt>
    <dgm:pt modelId="{F6EB3A57-8CA5-48B0-80C0-8C59D9A01F19}">
      <dgm:prSet/>
      <dgm:spPr/>
      <dgm:t>
        <a:bodyPr/>
        <a:lstStyle/>
        <a:p>
          <a:r>
            <a:rPr lang="pl-PL" dirty="0"/>
            <a:t>1.3. Przedsięwzięcie: Nowa oferta usług w gospodarstwach rolnych</a:t>
          </a:r>
        </a:p>
      </dgm:t>
    </dgm:pt>
    <dgm:pt modelId="{72D69C80-C5A8-4DE3-A085-8B83DCEAF781}" type="parTrans" cxnId="{D7F3727E-F37F-48AE-B4A4-1893D920063A}">
      <dgm:prSet/>
      <dgm:spPr/>
      <dgm:t>
        <a:bodyPr/>
        <a:lstStyle/>
        <a:p>
          <a:endParaRPr lang="pl-PL"/>
        </a:p>
      </dgm:t>
    </dgm:pt>
    <dgm:pt modelId="{DF9F9712-4A12-4376-A496-5270A36C1900}" type="sibTrans" cxnId="{D7F3727E-F37F-48AE-B4A4-1893D920063A}">
      <dgm:prSet custT="1"/>
      <dgm:spPr/>
      <dgm:t>
        <a:bodyPr/>
        <a:lstStyle/>
        <a:p>
          <a:r>
            <a:rPr lang="pl-PL" sz="1600" dirty="0">
              <a:latin typeface="+mn-lt"/>
            </a:rPr>
            <a:t>134 000  EUR</a:t>
          </a:r>
        </a:p>
      </dgm:t>
    </dgm:pt>
    <dgm:pt modelId="{12F80575-EBF9-4D50-B1A8-4BBCC9AB12F3}">
      <dgm:prSet/>
      <dgm:spPr/>
      <dgm:t>
        <a:bodyPr/>
        <a:lstStyle/>
        <a:p>
          <a:r>
            <a:rPr lang="pl-PL" dirty="0"/>
            <a:t>Operacje polegające na rozwoju pozarolniczych funkcji małych gospodarstw rolnych poprzez wsparcie zagród edukacyjnych i agroturystyki</a:t>
          </a:r>
        </a:p>
      </dgm:t>
    </dgm:pt>
    <dgm:pt modelId="{6E8E3F10-D4A7-41A6-B0B1-9B1BB7481167}" type="parTrans" cxnId="{9F69CB71-9368-4076-9CCD-4129D2ACC4B3}">
      <dgm:prSet/>
      <dgm:spPr/>
      <dgm:t>
        <a:bodyPr/>
        <a:lstStyle/>
        <a:p>
          <a:endParaRPr lang="pl-PL"/>
        </a:p>
      </dgm:t>
    </dgm:pt>
    <dgm:pt modelId="{E894F946-9203-49A2-B966-22E3285449F3}" type="sibTrans" cxnId="{9F69CB71-9368-4076-9CCD-4129D2ACC4B3}">
      <dgm:prSet custT="1"/>
      <dgm:spPr/>
      <dgm:t>
        <a:bodyPr/>
        <a:lstStyle/>
        <a:p>
          <a:r>
            <a:rPr lang="pl-PL" sz="1600" dirty="0">
              <a:latin typeface="+mn-lt"/>
            </a:rPr>
            <a:t>4 szt.</a:t>
          </a:r>
        </a:p>
      </dgm:t>
    </dgm:pt>
    <dgm:pt modelId="{B16793B8-FAE9-4E10-BAA3-D86B61DFDF05}" type="pres">
      <dgm:prSet presAssocID="{F21DF4C7-0EC9-46FC-A56A-22402380C1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BF3297-1F17-4FA3-A408-3D920F65ED48}" type="pres">
      <dgm:prSet presAssocID="{95B7CFA6-3AB9-4786-911B-3E4634A4F7F4}" presName="hierRoot1" presStyleCnt="0">
        <dgm:presLayoutVars>
          <dgm:hierBranch val="init"/>
        </dgm:presLayoutVars>
      </dgm:prSet>
      <dgm:spPr/>
    </dgm:pt>
    <dgm:pt modelId="{27A7F9DC-C406-4F97-8038-A9C92B17CA53}" type="pres">
      <dgm:prSet presAssocID="{95B7CFA6-3AB9-4786-911B-3E4634A4F7F4}" presName="rootComposite1" presStyleCnt="0"/>
      <dgm:spPr/>
    </dgm:pt>
    <dgm:pt modelId="{366E04D4-2E25-4984-A485-21AF05CDB566}" type="pres">
      <dgm:prSet presAssocID="{95B7CFA6-3AB9-4786-911B-3E4634A4F7F4}" presName="rootText1" presStyleLbl="node0" presStyleIdx="0" presStyleCnt="1" custScaleX="135761" custScaleY="151565">
        <dgm:presLayoutVars>
          <dgm:chMax/>
          <dgm:chPref val="3"/>
        </dgm:presLayoutVars>
      </dgm:prSet>
      <dgm:spPr/>
    </dgm:pt>
    <dgm:pt modelId="{536B008B-2DD2-44B3-9153-CF55C7BA0377}" type="pres">
      <dgm:prSet presAssocID="{95B7CFA6-3AB9-4786-911B-3E4634A4F7F4}" presName="titleText1" presStyleLbl="fgAcc0" presStyleIdx="0" presStyleCnt="1">
        <dgm:presLayoutVars>
          <dgm:chMax val="0"/>
          <dgm:chPref val="0"/>
        </dgm:presLayoutVars>
      </dgm:prSet>
      <dgm:spPr/>
    </dgm:pt>
    <dgm:pt modelId="{2B214988-79A9-4155-8F1D-023B6F3677E6}" type="pres">
      <dgm:prSet presAssocID="{95B7CFA6-3AB9-4786-911B-3E4634A4F7F4}" presName="rootConnector1" presStyleLbl="node1" presStyleIdx="0" presStyleCnt="6"/>
      <dgm:spPr/>
    </dgm:pt>
    <dgm:pt modelId="{D7AAF2F7-67A4-4170-9551-435CA10331F6}" type="pres">
      <dgm:prSet presAssocID="{95B7CFA6-3AB9-4786-911B-3E4634A4F7F4}" presName="hierChild2" presStyleCnt="0"/>
      <dgm:spPr/>
    </dgm:pt>
    <dgm:pt modelId="{F2F70686-E2CC-4D0B-BE39-7622FEF464BC}" type="pres">
      <dgm:prSet presAssocID="{76832B6E-DF3D-4FCE-820A-589A7C7F2F10}" presName="Name37" presStyleLbl="parChTrans1D2" presStyleIdx="0" presStyleCnt="3"/>
      <dgm:spPr/>
    </dgm:pt>
    <dgm:pt modelId="{D3EA4FF3-2BED-4EF3-84C8-CDED1B3C10A9}" type="pres">
      <dgm:prSet presAssocID="{0F0BEC9F-0391-42C5-B1C2-CA21511FFF80}" presName="hierRoot2" presStyleCnt="0">
        <dgm:presLayoutVars>
          <dgm:hierBranch val="init"/>
        </dgm:presLayoutVars>
      </dgm:prSet>
      <dgm:spPr/>
    </dgm:pt>
    <dgm:pt modelId="{EF386E59-08DB-40CA-89FC-13CDA34EF6BF}" type="pres">
      <dgm:prSet presAssocID="{0F0BEC9F-0391-42C5-B1C2-CA21511FFF80}" presName="rootComposite" presStyleCnt="0"/>
      <dgm:spPr/>
    </dgm:pt>
    <dgm:pt modelId="{08267BD9-C259-4FAF-97D4-0E2EAFADA6D6}" type="pres">
      <dgm:prSet presAssocID="{0F0BEC9F-0391-42C5-B1C2-CA21511FFF80}" presName="rootText" presStyleLbl="node1" presStyleIdx="0" presStyleCnt="6">
        <dgm:presLayoutVars>
          <dgm:chMax/>
          <dgm:chPref val="3"/>
        </dgm:presLayoutVars>
      </dgm:prSet>
      <dgm:spPr/>
    </dgm:pt>
    <dgm:pt modelId="{19D0E2C9-5623-4632-86F2-FE5EA4D5AA1B}" type="pres">
      <dgm:prSet presAssocID="{0F0BEC9F-0391-42C5-B1C2-CA21511FFF80}" presName="titleText2" presStyleLbl="fgAcc1" presStyleIdx="0" presStyleCnt="6">
        <dgm:presLayoutVars>
          <dgm:chMax val="0"/>
          <dgm:chPref val="0"/>
        </dgm:presLayoutVars>
      </dgm:prSet>
      <dgm:spPr/>
    </dgm:pt>
    <dgm:pt modelId="{8E854AF3-9B52-4C8E-95B4-741DBCBAB1BE}" type="pres">
      <dgm:prSet presAssocID="{0F0BEC9F-0391-42C5-B1C2-CA21511FFF80}" presName="rootConnector" presStyleLbl="node2" presStyleIdx="0" presStyleCnt="0"/>
      <dgm:spPr/>
    </dgm:pt>
    <dgm:pt modelId="{B3A03F05-5EEE-4729-9D6B-04E873878519}" type="pres">
      <dgm:prSet presAssocID="{0F0BEC9F-0391-42C5-B1C2-CA21511FFF80}" presName="hierChild4" presStyleCnt="0"/>
      <dgm:spPr/>
    </dgm:pt>
    <dgm:pt modelId="{998EB550-7410-4A3B-80ED-8743726B3B15}" type="pres">
      <dgm:prSet presAssocID="{02C0986E-58D1-4553-9090-0179F5CD3749}" presName="Name37" presStyleLbl="parChTrans1D3" presStyleIdx="0" presStyleCnt="3"/>
      <dgm:spPr/>
    </dgm:pt>
    <dgm:pt modelId="{9D7BA90D-7EF9-48C9-B3DD-06FB96A47D8C}" type="pres">
      <dgm:prSet presAssocID="{D73A29DE-4FC0-44CC-A56E-D61FDFA69F9B}" presName="hierRoot2" presStyleCnt="0">
        <dgm:presLayoutVars>
          <dgm:hierBranch val="init"/>
        </dgm:presLayoutVars>
      </dgm:prSet>
      <dgm:spPr/>
    </dgm:pt>
    <dgm:pt modelId="{23B80717-5C14-490B-B20E-FBBBBD7D71F6}" type="pres">
      <dgm:prSet presAssocID="{D73A29DE-4FC0-44CC-A56E-D61FDFA69F9B}" presName="rootComposite" presStyleCnt="0"/>
      <dgm:spPr/>
    </dgm:pt>
    <dgm:pt modelId="{694ECE4B-1B60-4044-976F-1B5E58C8166B}" type="pres">
      <dgm:prSet presAssocID="{D73A29DE-4FC0-44CC-A56E-D61FDFA69F9B}" presName="rootText" presStyleLbl="node1" presStyleIdx="1" presStyleCnt="6">
        <dgm:presLayoutVars>
          <dgm:chMax/>
          <dgm:chPref val="3"/>
        </dgm:presLayoutVars>
      </dgm:prSet>
      <dgm:spPr/>
    </dgm:pt>
    <dgm:pt modelId="{EA7DDC36-4289-4075-AD11-05DBE5959BF1}" type="pres">
      <dgm:prSet presAssocID="{D73A29DE-4FC0-44CC-A56E-D61FDFA69F9B}" presName="titleText2" presStyleLbl="fgAcc1" presStyleIdx="1" presStyleCnt="6" custLinFactNeighborX="2595" custLinFactNeighborY="52907">
        <dgm:presLayoutVars>
          <dgm:chMax val="0"/>
          <dgm:chPref val="0"/>
        </dgm:presLayoutVars>
      </dgm:prSet>
      <dgm:spPr/>
    </dgm:pt>
    <dgm:pt modelId="{B11A1532-6B54-4DAD-A95A-8803C425554F}" type="pres">
      <dgm:prSet presAssocID="{D73A29DE-4FC0-44CC-A56E-D61FDFA69F9B}" presName="rootConnector" presStyleLbl="node3" presStyleIdx="0" presStyleCnt="0"/>
      <dgm:spPr/>
    </dgm:pt>
    <dgm:pt modelId="{B1A9D60B-4B14-42B8-8870-F0066F650680}" type="pres">
      <dgm:prSet presAssocID="{D73A29DE-4FC0-44CC-A56E-D61FDFA69F9B}" presName="hierChild4" presStyleCnt="0"/>
      <dgm:spPr/>
    </dgm:pt>
    <dgm:pt modelId="{80C3A639-C430-4C2C-8EF0-9F884A214F61}" type="pres">
      <dgm:prSet presAssocID="{D73A29DE-4FC0-44CC-A56E-D61FDFA69F9B}" presName="hierChild5" presStyleCnt="0"/>
      <dgm:spPr/>
    </dgm:pt>
    <dgm:pt modelId="{36831718-5D20-4B5B-BEEB-05081ED01696}" type="pres">
      <dgm:prSet presAssocID="{0F0BEC9F-0391-42C5-B1C2-CA21511FFF80}" presName="hierChild5" presStyleCnt="0"/>
      <dgm:spPr/>
    </dgm:pt>
    <dgm:pt modelId="{14534FDA-F9A6-40B7-A7AB-36882B0505AD}" type="pres">
      <dgm:prSet presAssocID="{8E065D6E-BA62-4548-A786-63392F1B790C}" presName="Name37" presStyleLbl="parChTrans1D2" presStyleIdx="1" presStyleCnt="3"/>
      <dgm:spPr/>
    </dgm:pt>
    <dgm:pt modelId="{744DE411-6B36-498C-B29A-2EBFA7E8AE34}" type="pres">
      <dgm:prSet presAssocID="{ED916CEA-A50E-4FBB-9361-4362FBB1266F}" presName="hierRoot2" presStyleCnt="0">
        <dgm:presLayoutVars>
          <dgm:hierBranch val="init"/>
        </dgm:presLayoutVars>
      </dgm:prSet>
      <dgm:spPr/>
    </dgm:pt>
    <dgm:pt modelId="{36F1540B-D0EB-49AD-8B7A-2B8DEE08325C}" type="pres">
      <dgm:prSet presAssocID="{ED916CEA-A50E-4FBB-9361-4362FBB1266F}" presName="rootComposite" presStyleCnt="0"/>
      <dgm:spPr/>
    </dgm:pt>
    <dgm:pt modelId="{EA927F29-5157-4E06-94C9-F90EDE699A51}" type="pres">
      <dgm:prSet presAssocID="{ED916CEA-A50E-4FBB-9361-4362FBB1266F}" presName="rootText" presStyleLbl="node1" presStyleIdx="2" presStyleCnt="6">
        <dgm:presLayoutVars>
          <dgm:chMax/>
          <dgm:chPref val="3"/>
        </dgm:presLayoutVars>
      </dgm:prSet>
      <dgm:spPr/>
    </dgm:pt>
    <dgm:pt modelId="{3942C709-1EEA-4210-98E7-D89FC6EC460B}" type="pres">
      <dgm:prSet presAssocID="{ED916CEA-A50E-4FBB-9361-4362FBB1266F}" presName="titleText2" presStyleLbl="fgAcc1" presStyleIdx="2" presStyleCnt="6">
        <dgm:presLayoutVars>
          <dgm:chMax val="0"/>
          <dgm:chPref val="0"/>
        </dgm:presLayoutVars>
      </dgm:prSet>
      <dgm:spPr/>
    </dgm:pt>
    <dgm:pt modelId="{1D1A58D4-759A-43B7-BDA4-96AA42B8E569}" type="pres">
      <dgm:prSet presAssocID="{ED916CEA-A50E-4FBB-9361-4362FBB1266F}" presName="rootConnector" presStyleLbl="node2" presStyleIdx="0" presStyleCnt="0"/>
      <dgm:spPr/>
    </dgm:pt>
    <dgm:pt modelId="{2A4E839A-DDC9-4C8F-9915-42D66C550872}" type="pres">
      <dgm:prSet presAssocID="{ED916CEA-A50E-4FBB-9361-4362FBB1266F}" presName="hierChild4" presStyleCnt="0"/>
      <dgm:spPr/>
    </dgm:pt>
    <dgm:pt modelId="{019F0D23-DF53-46BD-9BB6-772CE9A35462}" type="pres">
      <dgm:prSet presAssocID="{68F5B7B8-8EBE-4DA0-BD1F-4C4342B3E310}" presName="Name37" presStyleLbl="parChTrans1D3" presStyleIdx="1" presStyleCnt="3"/>
      <dgm:spPr/>
    </dgm:pt>
    <dgm:pt modelId="{1EC4EBEB-BF58-4A78-A565-5DF1B5603B81}" type="pres">
      <dgm:prSet presAssocID="{E9A69FDE-6CB7-4F4C-B27F-E30D65946464}" presName="hierRoot2" presStyleCnt="0">
        <dgm:presLayoutVars>
          <dgm:hierBranch val="init"/>
        </dgm:presLayoutVars>
      </dgm:prSet>
      <dgm:spPr/>
    </dgm:pt>
    <dgm:pt modelId="{4F2E00D0-2931-4BBC-AC45-2A9B273206E2}" type="pres">
      <dgm:prSet presAssocID="{E9A69FDE-6CB7-4F4C-B27F-E30D65946464}" presName="rootComposite" presStyleCnt="0"/>
      <dgm:spPr/>
    </dgm:pt>
    <dgm:pt modelId="{E6FCBC05-44EB-4B05-BCCA-27181C56C8FE}" type="pres">
      <dgm:prSet presAssocID="{E9A69FDE-6CB7-4F4C-B27F-E30D65946464}" presName="rootText" presStyleLbl="node1" presStyleIdx="3" presStyleCnt="6">
        <dgm:presLayoutVars>
          <dgm:chMax/>
          <dgm:chPref val="3"/>
        </dgm:presLayoutVars>
      </dgm:prSet>
      <dgm:spPr/>
    </dgm:pt>
    <dgm:pt modelId="{D3A42B58-F955-4859-9382-DC8259BC8673}" type="pres">
      <dgm:prSet presAssocID="{E9A69FDE-6CB7-4F4C-B27F-E30D65946464}" presName="titleText2" presStyleLbl="fgAcc1" presStyleIdx="3" presStyleCnt="6" custLinFactNeighborX="2076" custLinFactNeighborY="52907">
        <dgm:presLayoutVars>
          <dgm:chMax val="0"/>
          <dgm:chPref val="0"/>
        </dgm:presLayoutVars>
      </dgm:prSet>
      <dgm:spPr/>
    </dgm:pt>
    <dgm:pt modelId="{CC6CE338-1079-4421-AD65-F2A411EB5856}" type="pres">
      <dgm:prSet presAssocID="{E9A69FDE-6CB7-4F4C-B27F-E30D65946464}" presName="rootConnector" presStyleLbl="node3" presStyleIdx="0" presStyleCnt="0"/>
      <dgm:spPr/>
    </dgm:pt>
    <dgm:pt modelId="{17357B53-B8CC-469F-A383-62AAD2D9C3C7}" type="pres">
      <dgm:prSet presAssocID="{E9A69FDE-6CB7-4F4C-B27F-E30D65946464}" presName="hierChild4" presStyleCnt="0"/>
      <dgm:spPr/>
    </dgm:pt>
    <dgm:pt modelId="{B90D45AF-DF3B-4D93-9E86-CFF0899241A0}" type="pres">
      <dgm:prSet presAssocID="{E9A69FDE-6CB7-4F4C-B27F-E30D65946464}" presName="hierChild5" presStyleCnt="0"/>
      <dgm:spPr/>
    </dgm:pt>
    <dgm:pt modelId="{25652901-EDBC-4ED1-85A8-B16A17CB46E2}" type="pres">
      <dgm:prSet presAssocID="{ED916CEA-A50E-4FBB-9361-4362FBB1266F}" presName="hierChild5" presStyleCnt="0"/>
      <dgm:spPr/>
    </dgm:pt>
    <dgm:pt modelId="{90A4FA4B-9AD4-44D6-AB8D-CBDBF51ECB4D}" type="pres">
      <dgm:prSet presAssocID="{72D69C80-C5A8-4DE3-A085-8B83DCEAF781}" presName="Name37" presStyleLbl="parChTrans1D2" presStyleIdx="2" presStyleCnt="3"/>
      <dgm:spPr/>
    </dgm:pt>
    <dgm:pt modelId="{9A18499B-C996-49DD-BE40-0286C7AD17E8}" type="pres">
      <dgm:prSet presAssocID="{F6EB3A57-8CA5-48B0-80C0-8C59D9A01F19}" presName="hierRoot2" presStyleCnt="0">
        <dgm:presLayoutVars>
          <dgm:hierBranch val="init"/>
        </dgm:presLayoutVars>
      </dgm:prSet>
      <dgm:spPr/>
    </dgm:pt>
    <dgm:pt modelId="{C272C3CC-7128-408D-8B6A-96D0A93464A1}" type="pres">
      <dgm:prSet presAssocID="{F6EB3A57-8CA5-48B0-80C0-8C59D9A01F19}" presName="rootComposite" presStyleCnt="0"/>
      <dgm:spPr/>
    </dgm:pt>
    <dgm:pt modelId="{A7742732-60A5-42BE-9821-2019A95BEC23}" type="pres">
      <dgm:prSet presAssocID="{F6EB3A57-8CA5-48B0-80C0-8C59D9A01F19}" presName="rootText" presStyleLbl="node1" presStyleIdx="4" presStyleCnt="6">
        <dgm:presLayoutVars>
          <dgm:chMax/>
          <dgm:chPref val="3"/>
        </dgm:presLayoutVars>
      </dgm:prSet>
      <dgm:spPr/>
    </dgm:pt>
    <dgm:pt modelId="{497FE5B7-0BD4-4A81-A855-A995D29CE77A}" type="pres">
      <dgm:prSet presAssocID="{F6EB3A57-8CA5-48B0-80C0-8C59D9A01F19}" presName="titleText2" presStyleLbl="fgAcc1" presStyleIdx="4" presStyleCnt="6">
        <dgm:presLayoutVars>
          <dgm:chMax val="0"/>
          <dgm:chPref val="0"/>
        </dgm:presLayoutVars>
      </dgm:prSet>
      <dgm:spPr/>
    </dgm:pt>
    <dgm:pt modelId="{8C2467A4-ABF8-4560-85CE-CF8D5C5EB868}" type="pres">
      <dgm:prSet presAssocID="{F6EB3A57-8CA5-48B0-80C0-8C59D9A01F19}" presName="rootConnector" presStyleLbl="node2" presStyleIdx="0" presStyleCnt="0"/>
      <dgm:spPr/>
    </dgm:pt>
    <dgm:pt modelId="{FB9D095F-F7C4-4CCE-B25C-47BB4FF270C6}" type="pres">
      <dgm:prSet presAssocID="{F6EB3A57-8CA5-48B0-80C0-8C59D9A01F19}" presName="hierChild4" presStyleCnt="0"/>
      <dgm:spPr/>
    </dgm:pt>
    <dgm:pt modelId="{6DB22CE8-E9ED-4F71-8C5F-57DA569A0670}" type="pres">
      <dgm:prSet presAssocID="{6E8E3F10-D4A7-41A6-B0B1-9B1BB7481167}" presName="Name37" presStyleLbl="parChTrans1D3" presStyleIdx="2" presStyleCnt="3"/>
      <dgm:spPr/>
    </dgm:pt>
    <dgm:pt modelId="{93A79B0C-F499-47D4-A235-371C2CB9614C}" type="pres">
      <dgm:prSet presAssocID="{12F80575-EBF9-4D50-B1A8-4BBCC9AB12F3}" presName="hierRoot2" presStyleCnt="0">
        <dgm:presLayoutVars>
          <dgm:hierBranch val="init"/>
        </dgm:presLayoutVars>
      </dgm:prSet>
      <dgm:spPr/>
    </dgm:pt>
    <dgm:pt modelId="{0945BE7F-C502-4446-A8C1-BCA5A9E3AC43}" type="pres">
      <dgm:prSet presAssocID="{12F80575-EBF9-4D50-B1A8-4BBCC9AB12F3}" presName="rootComposite" presStyleCnt="0"/>
      <dgm:spPr/>
    </dgm:pt>
    <dgm:pt modelId="{DFE80000-14A4-42EF-AF7B-A2E64B2D7A08}" type="pres">
      <dgm:prSet presAssocID="{12F80575-EBF9-4D50-B1A8-4BBCC9AB12F3}" presName="rootText" presStyleLbl="node1" presStyleIdx="5" presStyleCnt="6">
        <dgm:presLayoutVars>
          <dgm:chMax/>
          <dgm:chPref val="3"/>
        </dgm:presLayoutVars>
      </dgm:prSet>
      <dgm:spPr/>
    </dgm:pt>
    <dgm:pt modelId="{FBEA7CDA-DF98-42AC-A6E7-A85594BA544F}" type="pres">
      <dgm:prSet presAssocID="{12F80575-EBF9-4D50-B1A8-4BBCC9AB12F3}" presName="titleText2" presStyleLbl="fgAcc1" presStyleIdx="5" presStyleCnt="6" custLinFactNeighborX="519" custLinFactNeighborY="52908">
        <dgm:presLayoutVars>
          <dgm:chMax val="0"/>
          <dgm:chPref val="0"/>
        </dgm:presLayoutVars>
      </dgm:prSet>
      <dgm:spPr/>
    </dgm:pt>
    <dgm:pt modelId="{99F03993-94B0-4E3E-8DD9-7EB1346E6D7C}" type="pres">
      <dgm:prSet presAssocID="{12F80575-EBF9-4D50-B1A8-4BBCC9AB12F3}" presName="rootConnector" presStyleLbl="node3" presStyleIdx="0" presStyleCnt="0"/>
      <dgm:spPr/>
    </dgm:pt>
    <dgm:pt modelId="{25ADF2F5-136C-4536-A419-D5DE0E1C8CDC}" type="pres">
      <dgm:prSet presAssocID="{12F80575-EBF9-4D50-B1A8-4BBCC9AB12F3}" presName="hierChild4" presStyleCnt="0"/>
      <dgm:spPr/>
    </dgm:pt>
    <dgm:pt modelId="{CB5FF003-3B5E-49FC-8193-B70A0CB5697B}" type="pres">
      <dgm:prSet presAssocID="{12F80575-EBF9-4D50-B1A8-4BBCC9AB12F3}" presName="hierChild5" presStyleCnt="0"/>
      <dgm:spPr/>
    </dgm:pt>
    <dgm:pt modelId="{116B330B-A5AC-464A-B3E2-C51CBD1A58E1}" type="pres">
      <dgm:prSet presAssocID="{F6EB3A57-8CA5-48B0-80C0-8C59D9A01F19}" presName="hierChild5" presStyleCnt="0"/>
      <dgm:spPr/>
    </dgm:pt>
    <dgm:pt modelId="{5208D613-B77C-4E49-9DF2-070D8C0C4F1C}" type="pres">
      <dgm:prSet presAssocID="{95B7CFA6-3AB9-4786-911B-3E4634A4F7F4}" presName="hierChild3" presStyleCnt="0"/>
      <dgm:spPr/>
    </dgm:pt>
  </dgm:ptLst>
  <dgm:cxnLst>
    <dgm:cxn modelId="{BD688405-BD78-4B54-8C2A-FC0004BE2A1B}" type="presOf" srcId="{E9A69FDE-6CB7-4F4C-B27F-E30D65946464}" destId="{E6FCBC05-44EB-4B05-BCCA-27181C56C8FE}" srcOrd="0" destOrd="0" presId="urn:microsoft.com/office/officeart/2008/layout/NameandTitleOrganizationalChart"/>
    <dgm:cxn modelId="{FA58AA21-4910-4AF3-9225-2EC9532B07CB}" type="presOf" srcId="{68F5B7B8-8EBE-4DA0-BD1F-4C4342B3E310}" destId="{019F0D23-DF53-46BD-9BB6-772CE9A35462}" srcOrd="0" destOrd="0" presId="urn:microsoft.com/office/officeart/2008/layout/NameandTitleOrganizationalChart"/>
    <dgm:cxn modelId="{DBDEEF2A-8C65-41D9-96FC-DB9C636E2A3A}" type="presOf" srcId="{12F80575-EBF9-4D50-B1A8-4BBCC9AB12F3}" destId="{DFE80000-14A4-42EF-AF7B-A2E64B2D7A08}" srcOrd="0" destOrd="0" presId="urn:microsoft.com/office/officeart/2008/layout/NameandTitleOrganizationalChart"/>
    <dgm:cxn modelId="{D2A77E34-DA5B-4B5E-A698-41F1725755C5}" srcId="{F21DF4C7-0EC9-46FC-A56A-22402380C1BB}" destId="{95B7CFA6-3AB9-4786-911B-3E4634A4F7F4}" srcOrd="0" destOrd="0" parTransId="{F448472B-5943-454B-AC21-6D73B0D00C72}" sibTransId="{301E3ED2-B677-4526-A39F-46D115DFA7B6}"/>
    <dgm:cxn modelId="{6733893A-57D2-4897-A50E-FB38CF0BE6D6}" type="presOf" srcId="{8E065D6E-BA62-4548-A786-63392F1B790C}" destId="{14534FDA-F9A6-40B7-A7AB-36882B0505AD}" srcOrd="0" destOrd="0" presId="urn:microsoft.com/office/officeart/2008/layout/NameandTitleOrganizationalChart"/>
    <dgm:cxn modelId="{A6EE213F-66A6-466B-BB1E-E35ACE30BB6A}" type="presOf" srcId="{95B7CFA6-3AB9-4786-911B-3E4634A4F7F4}" destId="{366E04D4-2E25-4984-A485-21AF05CDB566}" srcOrd="0" destOrd="0" presId="urn:microsoft.com/office/officeart/2008/layout/NameandTitleOrganizationalChart"/>
    <dgm:cxn modelId="{A5F52F63-CC0F-4557-93E4-96E23D68529D}" srcId="{0F0BEC9F-0391-42C5-B1C2-CA21511FFF80}" destId="{D73A29DE-4FC0-44CC-A56E-D61FDFA69F9B}" srcOrd="0" destOrd="0" parTransId="{02C0986E-58D1-4553-9090-0179F5CD3749}" sibTransId="{47D4D3BD-B668-4290-B7FF-ED28B3AF7A90}"/>
    <dgm:cxn modelId="{9F69CB71-9368-4076-9CCD-4129D2ACC4B3}" srcId="{F6EB3A57-8CA5-48B0-80C0-8C59D9A01F19}" destId="{12F80575-EBF9-4D50-B1A8-4BBCC9AB12F3}" srcOrd="0" destOrd="0" parTransId="{6E8E3F10-D4A7-41A6-B0B1-9B1BB7481167}" sibTransId="{E894F946-9203-49A2-B966-22E3285449F3}"/>
    <dgm:cxn modelId="{EE0EC655-E720-4AF5-AA36-6C7826D43904}" type="presOf" srcId="{95B7CFA6-3AB9-4786-911B-3E4634A4F7F4}" destId="{2B214988-79A9-4155-8F1D-023B6F3677E6}" srcOrd="1" destOrd="0" presId="urn:microsoft.com/office/officeart/2008/layout/NameandTitleOrganizationalChart"/>
    <dgm:cxn modelId="{D7F3727E-F37F-48AE-B4A4-1893D920063A}" srcId="{95B7CFA6-3AB9-4786-911B-3E4634A4F7F4}" destId="{F6EB3A57-8CA5-48B0-80C0-8C59D9A01F19}" srcOrd="2" destOrd="0" parTransId="{72D69C80-C5A8-4DE3-A085-8B83DCEAF781}" sibTransId="{DF9F9712-4A12-4376-A496-5270A36C1900}"/>
    <dgm:cxn modelId="{F105AE97-0BBE-4F2B-B651-0682CC251622}" type="presOf" srcId="{E894F946-9203-49A2-B966-22E3285449F3}" destId="{FBEA7CDA-DF98-42AC-A6E7-A85594BA544F}" srcOrd="0" destOrd="0" presId="urn:microsoft.com/office/officeart/2008/layout/NameandTitleOrganizationalChart"/>
    <dgm:cxn modelId="{D406EE9F-3D53-4B11-88BA-D95C548D9DE5}" type="presOf" srcId="{ED916CEA-A50E-4FBB-9361-4362FBB1266F}" destId="{EA927F29-5157-4E06-94C9-F90EDE699A51}" srcOrd="0" destOrd="0" presId="urn:microsoft.com/office/officeart/2008/layout/NameandTitleOrganizationalChart"/>
    <dgm:cxn modelId="{57A543A0-2E9E-4447-9915-018F55430D77}" type="presOf" srcId="{47D4D3BD-B668-4290-B7FF-ED28B3AF7A90}" destId="{EA7DDC36-4289-4075-AD11-05DBE5959BF1}" srcOrd="0" destOrd="0" presId="urn:microsoft.com/office/officeart/2008/layout/NameandTitleOrganizationalChart"/>
    <dgm:cxn modelId="{67BB18A1-BC90-48EB-A97F-9B966C310D28}" type="presOf" srcId="{F6EB3A57-8CA5-48B0-80C0-8C59D9A01F19}" destId="{A7742732-60A5-42BE-9821-2019A95BEC23}" srcOrd="0" destOrd="0" presId="urn:microsoft.com/office/officeart/2008/layout/NameandTitleOrganizationalChart"/>
    <dgm:cxn modelId="{457512A4-20D2-48A3-97D0-AF80779344BC}" type="presOf" srcId="{F21DF4C7-0EC9-46FC-A56A-22402380C1BB}" destId="{B16793B8-FAE9-4E10-BAA3-D86B61DFDF05}" srcOrd="0" destOrd="0" presId="urn:microsoft.com/office/officeart/2008/layout/NameandTitleOrganizationalChart"/>
    <dgm:cxn modelId="{0AADFFA5-AE50-4B4D-971C-E6768F1C9A06}" type="presOf" srcId="{D73A29DE-4FC0-44CC-A56E-D61FDFA69F9B}" destId="{694ECE4B-1B60-4044-976F-1B5E58C8166B}" srcOrd="0" destOrd="0" presId="urn:microsoft.com/office/officeart/2008/layout/NameandTitleOrganizationalChart"/>
    <dgm:cxn modelId="{2D9E09AD-0859-4490-97A6-B09EA0FD57CF}" srcId="{95B7CFA6-3AB9-4786-911B-3E4634A4F7F4}" destId="{ED916CEA-A50E-4FBB-9361-4362FBB1266F}" srcOrd="1" destOrd="0" parTransId="{8E065D6E-BA62-4548-A786-63392F1B790C}" sibTransId="{58CF0BA4-C5C6-4A2D-BE9E-C98E4BD92F4F}"/>
    <dgm:cxn modelId="{934176AD-1B97-49BA-9EDE-DA128E1858D7}" type="presOf" srcId="{301E3ED2-B677-4526-A39F-46D115DFA7B6}" destId="{536B008B-2DD2-44B3-9153-CF55C7BA0377}" srcOrd="0" destOrd="0" presId="urn:microsoft.com/office/officeart/2008/layout/NameandTitleOrganizationalChart"/>
    <dgm:cxn modelId="{BF769AB2-9B58-4F10-9F3D-660569AB7715}" type="presOf" srcId="{76832B6E-DF3D-4FCE-820A-589A7C7F2F10}" destId="{F2F70686-E2CC-4D0B-BE39-7622FEF464BC}" srcOrd="0" destOrd="0" presId="urn:microsoft.com/office/officeart/2008/layout/NameandTitleOrganizationalChart"/>
    <dgm:cxn modelId="{83FAF3B7-9982-4FA8-8F74-951FA005F25A}" type="presOf" srcId="{0F0BEC9F-0391-42C5-B1C2-CA21511FFF80}" destId="{8E854AF3-9B52-4C8E-95B4-741DBCBAB1BE}" srcOrd="1" destOrd="0" presId="urn:microsoft.com/office/officeart/2008/layout/NameandTitleOrganizationalChart"/>
    <dgm:cxn modelId="{5A5272B8-3510-4789-80AC-D8FE238161EF}" type="presOf" srcId="{394086BA-9CE6-491E-859B-2B5AF40220CA}" destId="{D3A42B58-F955-4859-9382-DC8259BC8673}" srcOrd="0" destOrd="0" presId="urn:microsoft.com/office/officeart/2008/layout/NameandTitleOrganizationalChart"/>
    <dgm:cxn modelId="{22917AB8-80A1-44A0-8B5C-D544C0DE7C51}" type="presOf" srcId="{ED916CEA-A50E-4FBB-9361-4362FBB1266F}" destId="{1D1A58D4-759A-43B7-BDA4-96AA42B8E569}" srcOrd="1" destOrd="0" presId="urn:microsoft.com/office/officeart/2008/layout/NameandTitleOrganizationalChart"/>
    <dgm:cxn modelId="{4EC061B9-B280-48C7-88C3-DACD035492B2}" type="presOf" srcId="{72D69C80-C5A8-4DE3-A085-8B83DCEAF781}" destId="{90A4FA4B-9AD4-44D6-AB8D-CBDBF51ECB4D}" srcOrd="0" destOrd="0" presId="urn:microsoft.com/office/officeart/2008/layout/NameandTitleOrganizationalChart"/>
    <dgm:cxn modelId="{AE6298C8-611E-4843-B6CE-4BA9E4CE3C8E}" type="presOf" srcId="{12F80575-EBF9-4D50-B1A8-4BBCC9AB12F3}" destId="{99F03993-94B0-4E3E-8DD9-7EB1346E6D7C}" srcOrd="1" destOrd="0" presId="urn:microsoft.com/office/officeart/2008/layout/NameandTitleOrganizationalChart"/>
    <dgm:cxn modelId="{9B90FFC9-9DCE-4963-B714-63F3A3AEA1A9}" type="presOf" srcId="{E9A69FDE-6CB7-4F4C-B27F-E30D65946464}" destId="{CC6CE338-1079-4421-AD65-F2A411EB5856}" srcOrd="1" destOrd="0" presId="urn:microsoft.com/office/officeart/2008/layout/NameandTitleOrganizationalChart"/>
    <dgm:cxn modelId="{8D9A1DD0-B83E-48D5-AD3F-1CE92296CEDB}" type="presOf" srcId="{9F6F1518-2C53-4B3A-8557-52FF7ED5EDA1}" destId="{19D0E2C9-5623-4632-86F2-FE5EA4D5AA1B}" srcOrd="0" destOrd="0" presId="urn:microsoft.com/office/officeart/2008/layout/NameandTitleOrganizationalChart"/>
    <dgm:cxn modelId="{46F2CAD2-95D8-4975-A0C7-5F0ACDDB952A}" srcId="{95B7CFA6-3AB9-4786-911B-3E4634A4F7F4}" destId="{0F0BEC9F-0391-42C5-B1C2-CA21511FFF80}" srcOrd="0" destOrd="0" parTransId="{76832B6E-DF3D-4FCE-820A-589A7C7F2F10}" sibTransId="{9F6F1518-2C53-4B3A-8557-52FF7ED5EDA1}"/>
    <dgm:cxn modelId="{0D25DBD3-2E58-4B94-A62D-012536818990}" type="presOf" srcId="{58CF0BA4-C5C6-4A2D-BE9E-C98E4BD92F4F}" destId="{3942C709-1EEA-4210-98E7-D89FC6EC460B}" srcOrd="0" destOrd="0" presId="urn:microsoft.com/office/officeart/2008/layout/NameandTitleOrganizationalChart"/>
    <dgm:cxn modelId="{4A0E79D7-4E36-4AD7-92A0-FE19B2C52770}" srcId="{ED916CEA-A50E-4FBB-9361-4362FBB1266F}" destId="{E9A69FDE-6CB7-4F4C-B27F-E30D65946464}" srcOrd="0" destOrd="0" parTransId="{68F5B7B8-8EBE-4DA0-BD1F-4C4342B3E310}" sibTransId="{394086BA-9CE6-491E-859B-2B5AF40220CA}"/>
    <dgm:cxn modelId="{E671E7D8-FF21-4004-879A-6B66826C1457}" type="presOf" srcId="{D73A29DE-4FC0-44CC-A56E-D61FDFA69F9B}" destId="{B11A1532-6B54-4DAD-A95A-8803C425554F}" srcOrd="1" destOrd="0" presId="urn:microsoft.com/office/officeart/2008/layout/NameandTitleOrganizationalChart"/>
    <dgm:cxn modelId="{13F3B1D9-EAC9-49AE-91C5-8B4FEE65CD67}" type="presOf" srcId="{6E8E3F10-D4A7-41A6-B0B1-9B1BB7481167}" destId="{6DB22CE8-E9ED-4F71-8C5F-57DA569A0670}" srcOrd="0" destOrd="0" presId="urn:microsoft.com/office/officeart/2008/layout/NameandTitleOrganizationalChart"/>
    <dgm:cxn modelId="{7DB2C3F7-67F5-4334-A14C-057A96D998D0}" type="presOf" srcId="{F6EB3A57-8CA5-48B0-80C0-8C59D9A01F19}" destId="{8C2467A4-ABF8-4560-85CE-CF8D5C5EB868}" srcOrd="1" destOrd="0" presId="urn:microsoft.com/office/officeart/2008/layout/NameandTitleOrganizationalChart"/>
    <dgm:cxn modelId="{E668A9F9-4284-4C8F-967B-1E167FD757F9}" type="presOf" srcId="{02C0986E-58D1-4553-9090-0179F5CD3749}" destId="{998EB550-7410-4A3B-80ED-8743726B3B15}" srcOrd="0" destOrd="0" presId="urn:microsoft.com/office/officeart/2008/layout/NameandTitleOrganizationalChart"/>
    <dgm:cxn modelId="{F4B16EFB-9562-4C7E-9AE8-1635B1EA4694}" type="presOf" srcId="{DF9F9712-4A12-4376-A496-5270A36C1900}" destId="{497FE5B7-0BD4-4A81-A855-A995D29CE77A}" srcOrd="0" destOrd="0" presId="urn:microsoft.com/office/officeart/2008/layout/NameandTitleOrganizationalChart"/>
    <dgm:cxn modelId="{6B3327FC-558C-43F7-BB34-6167636A17C7}" type="presOf" srcId="{0F0BEC9F-0391-42C5-B1C2-CA21511FFF80}" destId="{08267BD9-C259-4FAF-97D4-0E2EAFADA6D6}" srcOrd="0" destOrd="0" presId="urn:microsoft.com/office/officeart/2008/layout/NameandTitleOrganizationalChart"/>
    <dgm:cxn modelId="{98B72188-DE1A-4599-AE8D-6452C498E882}" type="presParOf" srcId="{B16793B8-FAE9-4E10-BAA3-D86B61DFDF05}" destId="{B3BF3297-1F17-4FA3-A408-3D920F65ED48}" srcOrd="0" destOrd="0" presId="urn:microsoft.com/office/officeart/2008/layout/NameandTitleOrganizationalChart"/>
    <dgm:cxn modelId="{48763F6D-FF38-48F0-835A-2FDE7CA1CE79}" type="presParOf" srcId="{B3BF3297-1F17-4FA3-A408-3D920F65ED48}" destId="{27A7F9DC-C406-4F97-8038-A9C92B17CA53}" srcOrd="0" destOrd="0" presId="urn:microsoft.com/office/officeart/2008/layout/NameandTitleOrganizationalChart"/>
    <dgm:cxn modelId="{69032A55-B487-47C6-876C-770F23DCD81E}" type="presParOf" srcId="{27A7F9DC-C406-4F97-8038-A9C92B17CA53}" destId="{366E04D4-2E25-4984-A485-21AF05CDB566}" srcOrd="0" destOrd="0" presId="urn:microsoft.com/office/officeart/2008/layout/NameandTitleOrganizationalChart"/>
    <dgm:cxn modelId="{7111BD01-8230-4EBC-83C8-47819B010271}" type="presParOf" srcId="{27A7F9DC-C406-4F97-8038-A9C92B17CA53}" destId="{536B008B-2DD2-44B3-9153-CF55C7BA0377}" srcOrd="1" destOrd="0" presId="urn:microsoft.com/office/officeart/2008/layout/NameandTitleOrganizationalChart"/>
    <dgm:cxn modelId="{8CD78340-D1E0-48D0-963F-EECC012A0541}" type="presParOf" srcId="{27A7F9DC-C406-4F97-8038-A9C92B17CA53}" destId="{2B214988-79A9-4155-8F1D-023B6F3677E6}" srcOrd="2" destOrd="0" presId="urn:microsoft.com/office/officeart/2008/layout/NameandTitleOrganizationalChart"/>
    <dgm:cxn modelId="{8A1DACD9-7C29-4E28-9B77-5F8F868CC6FD}" type="presParOf" srcId="{B3BF3297-1F17-4FA3-A408-3D920F65ED48}" destId="{D7AAF2F7-67A4-4170-9551-435CA10331F6}" srcOrd="1" destOrd="0" presId="urn:microsoft.com/office/officeart/2008/layout/NameandTitleOrganizationalChart"/>
    <dgm:cxn modelId="{BB4E538D-76BA-40C5-A552-F418DB62359C}" type="presParOf" srcId="{D7AAF2F7-67A4-4170-9551-435CA10331F6}" destId="{F2F70686-E2CC-4D0B-BE39-7622FEF464BC}" srcOrd="0" destOrd="0" presId="urn:microsoft.com/office/officeart/2008/layout/NameandTitleOrganizationalChart"/>
    <dgm:cxn modelId="{ECBEB282-7645-45CF-8294-994CE06DFCA0}" type="presParOf" srcId="{D7AAF2F7-67A4-4170-9551-435CA10331F6}" destId="{D3EA4FF3-2BED-4EF3-84C8-CDED1B3C10A9}" srcOrd="1" destOrd="0" presId="urn:microsoft.com/office/officeart/2008/layout/NameandTitleOrganizationalChart"/>
    <dgm:cxn modelId="{C52950F3-897A-4A56-B802-06520D6C5976}" type="presParOf" srcId="{D3EA4FF3-2BED-4EF3-84C8-CDED1B3C10A9}" destId="{EF386E59-08DB-40CA-89FC-13CDA34EF6BF}" srcOrd="0" destOrd="0" presId="urn:microsoft.com/office/officeart/2008/layout/NameandTitleOrganizationalChart"/>
    <dgm:cxn modelId="{D3DF61E0-5C85-448D-8C43-D5AEF92841C6}" type="presParOf" srcId="{EF386E59-08DB-40CA-89FC-13CDA34EF6BF}" destId="{08267BD9-C259-4FAF-97D4-0E2EAFADA6D6}" srcOrd="0" destOrd="0" presId="urn:microsoft.com/office/officeart/2008/layout/NameandTitleOrganizationalChart"/>
    <dgm:cxn modelId="{A3415E6E-A1E8-4030-8AF8-8ACFBECDB883}" type="presParOf" srcId="{EF386E59-08DB-40CA-89FC-13CDA34EF6BF}" destId="{19D0E2C9-5623-4632-86F2-FE5EA4D5AA1B}" srcOrd="1" destOrd="0" presId="urn:microsoft.com/office/officeart/2008/layout/NameandTitleOrganizationalChart"/>
    <dgm:cxn modelId="{F3ECF77B-4A47-4C62-B408-AAAC00211F48}" type="presParOf" srcId="{EF386E59-08DB-40CA-89FC-13CDA34EF6BF}" destId="{8E854AF3-9B52-4C8E-95B4-741DBCBAB1BE}" srcOrd="2" destOrd="0" presId="urn:microsoft.com/office/officeart/2008/layout/NameandTitleOrganizationalChart"/>
    <dgm:cxn modelId="{D30FF106-FF70-48EE-92F9-19DBFC3B7652}" type="presParOf" srcId="{D3EA4FF3-2BED-4EF3-84C8-CDED1B3C10A9}" destId="{B3A03F05-5EEE-4729-9D6B-04E873878519}" srcOrd="1" destOrd="0" presId="urn:microsoft.com/office/officeart/2008/layout/NameandTitleOrganizationalChart"/>
    <dgm:cxn modelId="{EC450ADA-D165-434F-98E3-570D0B4D6577}" type="presParOf" srcId="{B3A03F05-5EEE-4729-9D6B-04E873878519}" destId="{998EB550-7410-4A3B-80ED-8743726B3B15}" srcOrd="0" destOrd="0" presId="urn:microsoft.com/office/officeart/2008/layout/NameandTitleOrganizationalChart"/>
    <dgm:cxn modelId="{8AB3A470-5705-481E-8E09-FCDEE48E5FB7}" type="presParOf" srcId="{B3A03F05-5EEE-4729-9D6B-04E873878519}" destId="{9D7BA90D-7EF9-48C9-B3DD-06FB96A47D8C}" srcOrd="1" destOrd="0" presId="urn:microsoft.com/office/officeart/2008/layout/NameandTitleOrganizationalChart"/>
    <dgm:cxn modelId="{7D1AA9E6-E84D-4222-8084-37FBEBED615C}" type="presParOf" srcId="{9D7BA90D-7EF9-48C9-B3DD-06FB96A47D8C}" destId="{23B80717-5C14-490B-B20E-FBBBBD7D71F6}" srcOrd="0" destOrd="0" presId="urn:microsoft.com/office/officeart/2008/layout/NameandTitleOrganizationalChart"/>
    <dgm:cxn modelId="{47629007-1026-44BA-9A85-46C1BE8C60E4}" type="presParOf" srcId="{23B80717-5C14-490B-B20E-FBBBBD7D71F6}" destId="{694ECE4B-1B60-4044-976F-1B5E58C8166B}" srcOrd="0" destOrd="0" presId="urn:microsoft.com/office/officeart/2008/layout/NameandTitleOrganizationalChart"/>
    <dgm:cxn modelId="{A0F8933D-CF30-4D52-95CB-AB2A057E6942}" type="presParOf" srcId="{23B80717-5C14-490B-B20E-FBBBBD7D71F6}" destId="{EA7DDC36-4289-4075-AD11-05DBE5959BF1}" srcOrd="1" destOrd="0" presId="urn:microsoft.com/office/officeart/2008/layout/NameandTitleOrganizationalChart"/>
    <dgm:cxn modelId="{E25B6AAC-4213-46D6-9C33-FB95AF8D8394}" type="presParOf" srcId="{23B80717-5C14-490B-B20E-FBBBBD7D71F6}" destId="{B11A1532-6B54-4DAD-A95A-8803C425554F}" srcOrd="2" destOrd="0" presId="urn:microsoft.com/office/officeart/2008/layout/NameandTitleOrganizationalChart"/>
    <dgm:cxn modelId="{F351C369-D89E-47F4-9654-B3F30A087712}" type="presParOf" srcId="{9D7BA90D-7EF9-48C9-B3DD-06FB96A47D8C}" destId="{B1A9D60B-4B14-42B8-8870-F0066F650680}" srcOrd="1" destOrd="0" presId="urn:microsoft.com/office/officeart/2008/layout/NameandTitleOrganizationalChart"/>
    <dgm:cxn modelId="{C5BA9234-1229-40E1-983F-BD5C4184130F}" type="presParOf" srcId="{9D7BA90D-7EF9-48C9-B3DD-06FB96A47D8C}" destId="{80C3A639-C430-4C2C-8EF0-9F884A214F61}" srcOrd="2" destOrd="0" presId="urn:microsoft.com/office/officeart/2008/layout/NameandTitleOrganizationalChart"/>
    <dgm:cxn modelId="{800E1411-7DE0-4421-97A5-5B246CA88F10}" type="presParOf" srcId="{D3EA4FF3-2BED-4EF3-84C8-CDED1B3C10A9}" destId="{36831718-5D20-4B5B-BEEB-05081ED01696}" srcOrd="2" destOrd="0" presId="urn:microsoft.com/office/officeart/2008/layout/NameandTitleOrganizationalChart"/>
    <dgm:cxn modelId="{1ED73D6D-E460-48A6-B63B-313FE89699AE}" type="presParOf" srcId="{D7AAF2F7-67A4-4170-9551-435CA10331F6}" destId="{14534FDA-F9A6-40B7-A7AB-36882B0505AD}" srcOrd="2" destOrd="0" presId="urn:microsoft.com/office/officeart/2008/layout/NameandTitleOrganizationalChart"/>
    <dgm:cxn modelId="{4C8386BB-5E6A-4F9B-BB3D-ECCB9CDC85FC}" type="presParOf" srcId="{D7AAF2F7-67A4-4170-9551-435CA10331F6}" destId="{744DE411-6B36-498C-B29A-2EBFA7E8AE34}" srcOrd="3" destOrd="0" presId="urn:microsoft.com/office/officeart/2008/layout/NameandTitleOrganizationalChart"/>
    <dgm:cxn modelId="{66AB4733-884A-4D4E-81C6-29184B0B3655}" type="presParOf" srcId="{744DE411-6B36-498C-B29A-2EBFA7E8AE34}" destId="{36F1540B-D0EB-49AD-8B7A-2B8DEE08325C}" srcOrd="0" destOrd="0" presId="urn:microsoft.com/office/officeart/2008/layout/NameandTitleOrganizationalChart"/>
    <dgm:cxn modelId="{9F616748-0475-443A-8B19-AA4D17A436DA}" type="presParOf" srcId="{36F1540B-D0EB-49AD-8B7A-2B8DEE08325C}" destId="{EA927F29-5157-4E06-94C9-F90EDE699A51}" srcOrd="0" destOrd="0" presId="urn:microsoft.com/office/officeart/2008/layout/NameandTitleOrganizationalChart"/>
    <dgm:cxn modelId="{7E4800E9-5C19-45C5-975C-4EB5BDEE95FE}" type="presParOf" srcId="{36F1540B-D0EB-49AD-8B7A-2B8DEE08325C}" destId="{3942C709-1EEA-4210-98E7-D89FC6EC460B}" srcOrd="1" destOrd="0" presId="urn:microsoft.com/office/officeart/2008/layout/NameandTitleOrganizationalChart"/>
    <dgm:cxn modelId="{9028FAC6-33CC-4163-A491-B5272CBA1FD3}" type="presParOf" srcId="{36F1540B-D0EB-49AD-8B7A-2B8DEE08325C}" destId="{1D1A58D4-759A-43B7-BDA4-96AA42B8E569}" srcOrd="2" destOrd="0" presId="urn:microsoft.com/office/officeart/2008/layout/NameandTitleOrganizationalChart"/>
    <dgm:cxn modelId="{1BEC42DD-14CF-4B7F-B4B1-B7CE2EA48154}" type="presParOf" srcId="{744DE411-6B36-498C-B29A-2EBFA7E8AE34}" destId="{2A4E839A-DDC9-4C8F-9915-42D66C550872}" srcOrd="1" destOrd="0" presId="urn:microsoft.com/office/officeart/2008/layout/NameandTitleOrganizationalChart"/>
    <dgm:cxn modelId="{885B4CAC-236F-4365-B2F7-868D1A80D499}" type="presParOf" srcId="{2A4E839A-DDC9-4C8F-9915-42D66C550872}" destId="{019F0D23-DF53-46BD-9BB6-772CE9A35462}" srcOrd="0" destOrd="0" presId="urn:microsoft.com/office/officeart/2008/layout/NameandTitleOrganizationalChart"/>
    <dgm:cxn modelId="{3EDFBBFD-74E1-4282-B6F2-919AA9740F75}" type="presParOf" srcId="{2A4E839A-DDC9-4C8F-9915-42D66C550872}" destId="{1EC4EBEB-BF58-4A78-A565-5DF1B5603B81}" srcOrd="1" destOrd="0" presId="urn:microsoft.com/office/officeart/2008/layout/NameandTitleOrganizationalChart"/>
    <dgm:cxn modelId="{7071936B-0C97-4600-820C-E1CBEB3DF315}" type="presParOf" srcId="{1EC4EBEB-BF58-4A78-A565-5DF1B5603B81}" destId="{4F2E00D0-2931-4BBC-AC45-2A9B273206E2}" srcOrd="0" destOrd="0" presId="urn:microsoft.com/office/officeart/2008/layout/NameandTitleOrganizationalChart"/>
    <dgm:cxn modelId="{299FC431-85FB-4E27-B076-F24FC8764E8C}" type="presParOf" srcId="{4F2E00D0-2931-4BBC-AC45-2A9B273206E2}" destId="{E6FCBC05-44EB-4B05-BCCA-27181C56C8FE}" srcOrd="0" destOrd="0" presId="urn:microsoft.com/office/officeart/2008/layout/NameandTitleOrganizationalChart"/>
    <dgm:cxn modelId="{5D103BA6-5963-4811-AEDC-00E6718D5165}" type="presParOf" srcId="{4F2E00D0-2931-4BBC-AC45-2A9B273206E2}" destId="{D3A42B58-F955-4859-9382-DC8259BC8673}" srcOrd="1" destOrd="0" presId="urn:microsoft.com/office/officeart/2008/layout/NameandTitleOrganizationalChart"/>
    <dgm:cxn modelId="{F4A2857B-5046-4674-9F5A-9181F78F7A98}" type="presParOf" srcId="{4F2E00D0-2931-4BBC-AC45-2A9B273206E2}" destId="{CC6CE338-1079-4421-AD65-F2A411EB5856}" srcOrd="2" destOrd="0" presId="urn:microsoft.com/office/officeart/2008/layout/NameandTitleOrganizationalChart"/>
    <dgm:cxn modelId="{FB7122C2-6E11-4FE0-AF4B-66AA73206940}" type="presParOf" srcId="{1EC4EBEB-BF58-4A78-A565-5DF1B5603B81}" destId="{17357B53-B8CC-469F-A383-62AAD2D9C3C7}" srcOrd="1" destOrd="0" presId="urn:microsoft.com/office/officeart/2008/layout/NameandTitleOrganizationalChart"/>
    <dgm:cxn modelId="{76CFA031-9575-4B15-8DE6-53A8CC328B84}" type="presParOf" srcId="{1EC4EBEB-BF58-4A78-A565-5DF1B5603B81}" destId="{B90D45AF-DF3B-4D93-9E86-CFF0899241A0}" srcOrd="2" destOrd="0" presId="urn:microsoft.com/office/officeart/2008/layout/NameandTitleOrganizationalChart"/>
    <dgm:cxn modelId="{643CF729-4B6C-4B30-9D8B-156DFFDCEE8A}" type="presParOf" srcId="{744DE411-6B36-498C-B29A-2EBFA7E8AE34}" destId="{25652901-EDBC-4ED1-85A8-B16A17CB46E2}" srcOrd="2" destOrd="0" presId="urn:microsoft.com/office/officeart/2008/layout/NameandTitleOrganizationalChart"/>
    <dgm:cxn modelId="{DE035273-F17B-4BE8-B3DF-0C49138A514D}" type="presParOf" srcId="{D7AAF2F7-67A4-4170-9551-435CA10331F6}" destId="{90A4FA4B-9AD4-44D6-AB8D-CBDBF51ECB4D}" srcOrd="4" destOrd="0" presId="urn:microsoft.com/office/officeart/2008/layout/NameandTitleOrganizationalChart"/>
    <dgm:cxn modelId="{1A15A02F-8F79-4836-85C2-8F718DE5BED2}" type="presParOf" srcId="{D7AAF2F7-67A4-4170-9551-435CA10331F6}" destId="{9A18499B-C996-49DD-BE40-0286C7AD17E8}" srcOrd="5" destOrd="0" presId="urn:microsoft.com/office/officeart/2008/layout/NameandTitleOrganizationalChart"/>
    <dgm:cxn modelId="{13424663-3B7B-43A5-898C-037D270998EE}" type="presParOf" srcId="{9A18499B-C996-49DD-BE40-0286C7AD17E8}" destId="{C272C3CC-7128-408D-8B6A-96D0A93464A1}" srcOrd="0" destOrd="0" presId="urn:microsoft.com/office/officeart/2008/layout/NameandTitleOrganizationalChart"/>
    <dgm:cxn modelId="{62AC72CF-AB6D-405C-91FD-D340D5973339}" type="presParOf" srcId="{C272C3CC-7128-408D-8B6A-96D0A93464A1}" destId="{A7742732-60A5-42BE-9821-2019A95BEC23}" srcOrd="0" destOrd="0" presId="urn:microsoft.com/office/officeart/2008/layout/NameandTitleOrganizationalChart"/>
    <dgm:cxn modelId="{5815BDF1-EAE6-46AA-957E-020C33FDB925}" type="presParOf" srcId="{C272C3CC-7128-408D-8B6A-96D0A93464A1}" destId="{497FE5B7-0BD4-4A81-A855-A995D29CE77A}" srcOrd="1" destOrd="0" presId="urn:microsoft.com/office/officeart/2008/layout/NameandTitleOrganizationalChart"/>
    <dgm:cxn modelId="{B5A63BFF-AE63-433C-A1D4-E171AC51831D}" type="presParOf" srcId="{C272C3CC-7128-408D-8B6A-96D0A93464A1}" destId="{8C2467A4-ABF8-4560-85CE-CF8D5C5EB868}" srcOrd="2" destOrd="0" presId="urn:microsoft.com/office/officeart/2008/layout/NameandTitleOrganizationalChart"/>
    <dgm:cxn modelId="{D439AE90-E96E-4AA1-8400-838797DCB305}" type="presParOf" srcId="{9A18499B-C996-49DD-BE40-0286C7AD17E8}" destId="{FB9D095F-F7C4-4CCE-B25C-47BB4FF270C6}" srcOrd="1" destOrd="0" presId="urn:microsoft.com/office/officeart/2008/layout/NameandTitleOrganizationalChart"/>
    <dgm:cxn modelId="{63A27A4B-C314-445D-B5BA-CCED67434313}" type="presParOf" srcId="{FB9D095F-F7C4-4CCE-B25C-47BB4FF270C6}" destId="{6DB22CE8-E9ED-4F71-8C5F-57DA569A0670}" srcOrd="0" destOrd="0" presId="urn:microsoft.com/office/officeart/2008/layout/NameandTitleOrganizationalChart"/>
    <dgm:cxn modelId="{5BF7BDD0-92F4-4B9F-AD7B-032B992C9968}" type="presParOf" srcId="{FB9D095F-F7C4-4CCE-B25C-47BB4FF270C6}" destId="{93A79B0C-F499-47D4-A235-371C2CB9614C}" srcOrd="1" destOrd="0" presId="urn:microsoft.com/office/officeart/2008/layout/NameandTitleOrganizationalChart"/>
    <dgm:cxn modelId="{5E2EA1B3-A92D-4240-B0F9-D8103761DA32}" type="presParOf" srcId="{93A79B0C-F499-47D4-A235-371C2CB9614C}" destId="{0945BE7F-C502-4446-A8C1-BCA5A9E3AC43}" srcOrd="0" destOrd="0" presId="urn:microsoft.com/office/officeart/2008/layout/NameandTitleOrganizationalChart"/>
    <dgm:cxn modelId="{1FFAD918-A844-4261-B43F-64F95A6791A3}" type="presParOf" srcId="{0945BE7F-C502-4446-A8C1-BCA5A9E3AC43}" destId="{DFE80000-14A4-42EF-AF7B-A2E64B2D7A08}" srcOrd="0" destOrd="0" presId="urn:microsoft.com/office/officeart/2008/layout/NameandTitleOrganizationalChart"/>
    <dgm:cxn modelId="{FE7C76A6-106E-4E4E-B404-D39830F8B2BA}" type="presParOf" srcId="{0945BE7F-C502-4446-A8C1-BCA5A9E3AC43}" destId="{FBEA7CDA-DF98-42AC-A6E7-A85594BA544F}" srcOrd="1" destOrd="0" presId="urn:microsoft.com/office/officeart/2008/layout/NameandTitleOrganizationalChart"/>
    <dgm:cxn modelId="{1D520366-34DC-4175-9F68-19EFCEB20CD4}" type="presParOf" srcId="{0945BE7F-C502-4446-A8C1-BCA5A9E3AC43}" destId="{99F03993-94B0-4E3E-8DD9-7EB1346E6D7C}" srcOrd="2" destOrd="0" presId="urn:microsoft.com/office/officeart/2008/layout/NameandTitleOrganizationalChart"/>
    <dgm:cxn modelId="{8F6C31E7-65EE-48C3-8463-22773F5D6BE2}" type="presParOf" srcId="{93A79B0C-F499-47D4-A235-371C2CB9614C}" destId="{25ADF2F5-136C-4536-A419-D5DE0E1C8CDC}" srcOrd="1" destOrd="0" presId="urn:microsoft.com/office/officeart/2008/layout/NameandTitleOrganizationalChart"/>
    <dgm:cxn modelId="{E2511279-8304-4F0F-80E4-6D932E493435}" type="presParOf" srcId="{93A79B0C-F499-47D4-A235-371C2CB9614C}" destId="{CB5FF003-3B5E-49FC-8193-B70A0CB5697B}" srcOrd="2" destOrd="0" presId="urn:microsoft.com/office/officeart/2008/layout/NameandTitleOrganizationalChart"/>
    <dgm:cxn modelId="{32C80BB4-29E3-4621-97E3-C447A097CFEA}" type="presParOf" srcId="{9A18499B-C996-49DD-BE40-0286C7AD17E8}" destId="{116B330B-A5AC-464A-B3E2-C51CBD1A58E1}" srcOrd="2" destOrd="0" presId="urn:microsoft.com/office/officeart/2008/layout/NameandTitleOrganizationalChart"/>
    <dgm:cxn modelId="{08F10485-502D-4D38-B4AF-F17ACE771E0C}" type="presParOf" srcId="{B3BF3297-1F17-4FA3-A408-3D920F65ED48}" destId="{5208D613-B77C-4E49-9DF2-070D8C0C4F1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7486D8-6292-443B-B9B2-29DBDE9046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33FA11B-DEB0-456C-83EC-A290515BD78E}">
      <dgm:prSet custT="1"/>
      <dgm:spPr/>
      <dgm:t>
        <a:bodyPr/>
        <a:lstStyle/>
        <a:p>
          <a:r>
            <a:rPr lang="pl-PL" sz="1400" dirty="0"/>
            <a:t>Cel 2 - Budowanie świadomej, zaangażowanej </a:t>
          </a:r>
          <a:br>
            <a:rPr lang="pl-PL" sz="1400" dirty="0"/>
          </a:br>
          <a:r>
            <a:rPr lang="pl-PL" sz="1400" dirty="0"/>
            <a:t>i </a:t>
          </a:r>
          <a:r>
            <a:rPr lang="pl-PL" sz="1400" dirty="0" err="1"/>
            <a:t>inkluzywnej</a:t>
          </a:r>
          <a:r>
            <a:rPr lang="pl-PL" sz="1400" dirty="0"/>
            <a:t> społeczności lokalnej </a:t>
          </a:r>
        </a:p>
        <a:p>
          <a:r>
            <a:rPr lang="pl-PL" sz="1400" dirty="0"/>
            <a:t>763 000 EUR</a:t>
          </a:r>
        </a:p>
      </dgm:t>
    </dgm:pt>
    <dgm:pt modelId="{9D0057BF-AA99-4346-B70C-E586DE5593A3}" type="parTrans" cxnId="{F356B16B-CDE0-4A63-9C03-B45C723841F5}">
      <dgm:prSet/>
      <dgm:spPr/>
      <dgm:t>
        <a:bodyPr/>
        <a:lstStyle/>
        <a:p>
          <a:endParaRPr lang="pl-PL"/>
        </a:p>
      </dgm:t>
    </dgm:pt>
    <dgm:pt modelId="{02F9BCD2-309B-4BA5-83BC-6B60A1E633A5}" type="sibTrans" cxnId="{F356B16B-CDE0-4A63-9C03-B45C723841F5}">
      <dgm:prSet/>
      <dgm:spPr/>
      <dgm:t>
        <a:bodyPr/>
        <a:lstStyle/>
        <a:p>
          <a:endParaRPr lang="pl-PL"/>
        </a:p>
      </dgm:t>
    </dgm:pt>
    <dgm:pt modelId="{59910FB2-D9F6-4CC1-A987-CD468DB4BC1B}">
      <dgm:prSet custT="1"/>
      <dgm:spPr/>
      <dgm:t>
        <a:bodyPr/>
        <a:lstStyle/>
        <a:p>
          <a:r>
            <a:rPr lang="pl-PL" sz="1400" dirty="0"/>
            <a:t>2.1. Przedsięwzięcie: Włączenie społeczne </a:t>
          </a:r>
        </a:p>
        <a:p>
          <a:r>
            <a:rPr lang="pl-PL" sz="1400" dirty="0"/>
            <a:t>113 000 EUR</a:t>
          </a:r>
        </a:p>
      </dgm:t>
    </dgm:pt>
    <dgm:pt modelId="{A66A37F3-38B9-4D59-9B70-73EEFF44CB14}" type="parTrans" cxnId="{DB1F7D4F-07E3-4F05-96D0-F2F95C8B7913}">
      <dgm:prSet/>
      <dgm:spPr/>
      <dgm:t>
        <a:bodyPr/>
        <a:lstStyle/>
        <a:p>
          <a:endParaRPr lang="pl-PL"/>
        </a:p>
      </dgm:t>
    </dgm:pt>
    <dgm:pt modelId="{ECD909C7-F35B-4F8E-8B26-0E97D7801486}" type="sibTrans" cxnId="{DB1F7D4F-07E3-4F05-96D0-F2F95C8B7913}">
      <dgm:prSet/>
      <dgm:spPr/>
      <dgm:t>
        <a:bodyPr/>
        <a:lstStyle/>
        <a:p>
          <a:endParaRPr lang="pl-PL"/>
        </a:p>
      </dgm:t>
    </dgm:pt>
    <dgm:pt modelId="{8DCA5B9E-AFAC-4DEC-8714-5B4B62C90926}">
      <dgm:prSet custT="1"/>
      <dgm:spPr/>
      <dgm:t>
        <a:bodyPr/>
        <a:lstStyle/>
        <a:p>
          <a:r>
            <a:rPr lang="pl-PL" sz="1200" dirty="0"/>
            <a:t>Projekt grantowy seniorzy i młodzież – 1</a:t>
          </a:r>
        </a:p>
        <a:p>
          <a:r>
            <a:rPr lang="pl-PL" sz="1200" dirty="0"/>
            <a:t>Projekt grantowy włączenie cyfrowe i społeczne – 1</a:t>
          </a:r>
        </a:p>
        <a:p>
          <a:r>
            <a:rPr lang="pl-PL" sz="1200" dirty="0"/>
            <a:t>Projekt w partnerstwie - 1</a:t>
          </a:r>
        </a:p>
      </dgm:t>
    </dgm:pt>
    <dgm:pt modelId="{64EB791B-607C-403B-BB16-2CDCF1BDA348}" type="parTrans" cxnId="{7113DC45-44C1-41EC-85C7-8EF06734A0BF}">
      <dgm:prSet/>
      <dgm:spPr/>
      <dgm:t>
        <a:bodyPr/>
        <a:lstStyle/>
        <a:p>
          <a:endParaRPr lang="pl-PL"/>
        </a:p>
      </dgm:t>
    </dgm:pt>
    <dgm:pt modelId="{8F55027B-896E-4E4B-836A-11436CABB2DB}" type="sibTrans" cxnId="{7113DC45-44C1-41EC-85C7-8EF06734A0BF}">
      <dgm:prSet/>
      <dgm:spPr/>
      <dgm:t>
        <a:bodyPr/>
        <a:lstStyle/>
        <a:p>
          <a:endParaRPr lang="pl-PL"/>
        </a:p>
      </dgm:t>
    </dgm:pt>
    <dgm:pt modelId="{F9113375-32BD-4265-805D-8B20DEB44673}">
      <dgm:prSet custT="1"/>
      <dgm:spPr/>
      <dgm:t>
        <a:bodyPr/>
        <a:lstStyle/>
        <a:p>
          <a:r>
            <a:rPr lang="pl-PL" sz="1400" dirty="0"/>
            <a:t>2.2. Przedsięwzięcie: Rozwijamy kompetencje </a:t>
          </a:r>
        </a:p>
        <a:p>
          <a:r>
            <a:rPr lang="pl-PL" sz="1400" dirty="0"/>
            <a:t>90 000 EUR</a:t>
          </a:r>
        </a:p>
      </dgm:t>
    </dgm:pt>
    <dgm:pt modelId="{BED31BD9-B72B-4672-BF76-569ADE4C113C}" type="parTrans" cxnId="{BF2469F3-59D2-4409-8190-501B12ACA526}">
      <dgm:prSet/>
      <dgm:spPr/>
      <dgm:t>
        <a:bodyPr/>
        <a:lstStyle/>
        <a:p>
          <a:endParaRPr lang="pl-PL"/>
        </a:p>
      </dgm:t>
    </dgm:pt>
    <dgm:pt modelId="{6022D251-8EB6-4C30-AF83-A6162580E50C}" type="sibTrans" cxnId="{BF2469F3-59D2-4409-8190-501B12ACA526}">
      <dgm:prSet/>
      <dgm:spPr/>
      <dgm:t>
        <a:bodyPr/>
        <a:lstStyle/>
        <a:p>
          <a:endParaRPr lang="pl-PL"/>
        </a:p>
      </dgm:t>
    </dgm:pt>
    <dgm:pt modelId="{9122AFE2-095A-43EB-8625-4111AC7787E9}">
      <dgm:prSet custT="1"/>
      <dgm:spPr/>
      <dgm:t>
        <a:bodyPr/>
        <a:lstStyle/>
        <a:p>
          <a:r>
            <a:rPr lang="pl-PL" sz="1200" dirty="0"/>
            <a:t>Projekt grantowy SV – 1</a:t>
          </a:r>
        </a:p>
        <a:p>
          <a:r>
            <a:rPr lang="pl-PL" sz="1200" dirty="0"/>
            <a:t>Projekt grantowy EKO – 1</a:t>
          </a:r>
        </a:p>
        <a:p>
          <a:r>
            <a:rPr lang="pl-PL" sz="1200" dirty="0"/>
            <a:t>Operacja własna - 1</a:t>
          </a:r>
        </a:p>
      </dgm:t>
    </dgm:pt>
    <dgm:pt modelId="{9C76B6CA-0D8B-43E1-B0DF-E42F3B584DAC}" type="parTrans" cxnId="{40D3ACAC-8411-4866-9867-51C6DF84C6A5}">
      <dgm:prSet/>
      <dgm:spPr/>
      <dgm:t>
        <a:bodyPr/>
        <a:lstStyle/>
        <a:p>
          <a:endParaRPr lang="pl-PL"/>
        </a:p>
      </dgm:t>
    </dgm:pt>
    <dgm:pt modelId="{A6FC65A0-D7C4-41AF-BEC8-F06A07031832}" type="sibTrans" cxnId="{40D3ACAC-8411-4866-9867-51C6DF84C6A5}">
      <dgm:prSet/>
      <dgm:spPr/>
      <dgm:t>
        <a:bodyPr/>
        <a:lstStyle/>
        <a:p>
          <a:endParaRPr lang="pl-PL"/>
        </a:p>
      </dgm:t>
    </dgm:pt>
    <dgm:pt modelId="{65252208-910E-46AB-BE70-E0EBE8C3FE39}">
      <dgm:prSet custT="1"/>
      <dgm:spPr/>
      <dgm:t>
        <a:bodyPr/>
        <a:lstStyle/>
        <a:p>
          <a:r>
            <a:rPr lang="pl-PL" sz="1400" dirty="0"/>
            <a:t>2.3. Przedsięwzięcie: Tworzymy zieloną przestrzeń </a:t>
          </a:r>
        </a:p>
        <a:p>
          <a:r>
            <a:rPr lang="pl-PL" sz="1400" dirty="0"/>
            <a:t>450 000 EUR</a:t>
          </a:r>
        </a:p>
      </dgm:t>
    </dgm:pt>
    <dgm:pt modelId="{30E277FF-8F6E-4747-B837-D4B88B17925C}" type="parTrans" cxnId="{B9DF79A9-71B8-4EF8-B2F1-218729EC1BA2}">
      <dgm:prSet/>
      <dgm:spPr/>
      <dgm:t>
        <a:bodyPr/>
        <a:lstStyle/>
        <a:p>
          <a:endParaRPr lang="pl-PL"/>
        </a:p>
      </dgm:t>
    </dgm:pt>
    <dgm:pt modelId="{F167E799-D2AA-4DD6-9B4E-0196DE4AB8BB}" type="sibTrans" cxnId="{B9DF79A9-71B8-4EF8-B2F1-218729EC1BA2}">
      <dgm:prSet/>
      <dgm:spPr/>
      <dgm:t>
        <a:bodyPr/>
        <a:lstStyle/>
        <a:p>
          <a:endParaRPr lang="pl-PL"/>
        </a:p>
      </dgm:t>
    </dgm:pt>
    <dgm:pt modelId="{C93C0B82-1F03-43D2-8F94-3BA375454107}">
      <dgm:prSet custT="1"/>
      <dgm:spPr/>
      <dgm:t>
        <a:bodyPr/>
        <a:lstStyle/>
        <a:p>
          <a:r>
            <a:rPr lang="pl-PL" sz="1200" dirty="0"/>
            <a:t>Operacje dotyczą rozwoju infrastruktury sprzyjającej dbaniu o więzi społeczne – 10 obiektów</a:t>
          </a:r>
        </a:p>
      </dgm:t>
    </dgm:pt>
    <dgm:pt modelId="{835E3C8F-8507-466A-AF22-90D7C937E797}" type="parTrans" cxnId="{0808DB21-F0E0-4099-BB02-666C001095DA}">
      <dgm:prSet/>
      <dgm:spPr/>
      <dgm:t>
        <a:bodyPr/>
        <a:lstStyle/>
        <a:p>
          <a:endParaRPr lang="pl-PL"/>
        </a:p>
      </dgm:t>
    </dgm:pt>
    <dgm:pt modelId="{66E5C5B8-F64A-4336-8B31-78A6114AB802}" type="sibTrans" cxnId="{0808DB21-F0E0-4099-BB02-666C001095DA}">
      <dgm:prSet/>
      <dgm:spPr/>
      <dgm:t>
        <a:bodyPr/>
        <a:lstStyle/>
        <a:p>
          <a:endParaRPr lang="pl-PL"/>
        </a:p>
      </dgm:t>
    </dgm:pt>
    <dgm:pt modelId="{3CB7A401-1A65-4754-B523-BAD29AADC7CB}">
      <dgm:prSet custT="1"/>
      <dgm:spPr/>
      <dgm:t>
        <a:bodyPr/>
        <a:lstStyle/>
        <a:p>
          <a:r>
            <a:rPr lang="pl-PL" sz="1400" dirty="0"/>
            <a:t>2.4. Przedsięwzięcie: Dbamy o dziedzictwo</a:t>
          </a:r>
        </a:p>
        <a:p>
          <a:r>
            <a:rPr lang="pl-PL" sz="1400" dirty="0"/>
            <a:t>110 000 EUR</a:t>
          </a:r>
        </a:p>
      </dgm:t>
    </dgm:pt>
    <dgm:pt modelId="{E4FE32F9-7B27-4762-9A9D-B6E84B40678A}" type="parTrans" cxnId="{463C35E7-7691-4F46-BDD0-E77193224933}">
      <dgm:prSet/>
      <dgm:spPr/>
      <dgm:t>
        <a:bodyPr/>
        <a:lstStyle/>
        <a:p>
          <a:endParaRPr lang="pl-PL"/>
        </a:p>
      </dgm:t>
    </dgm:pt>
    <dgm:pt modelId="{D188C8FB-74D0-4F0D-88C3-67C3FDED571B}" type="sibTrans" cxnId="{463C35E7-7691-4F46-BDD0-E77193224933}">
      <dgm:prSet/>
      <dgm:spPr/>
      <dgm:t>
        <a:bodyPr/>
        <a:lstStyle/>
        <a:p>
          <a:endParaRPr lang="pl-PL"/>
        </a:p>
      </dgm:t>
    </dgm:pt>
    <dgm:pt modelId="{D5A5F443-66F1-476A-A4B1-74D1966D2AF2}">
      <dgm:prSet custT="1"/>
      <dgm:spPr/>
      <dgm:t>
        <a:bodyPr/>
        <a:lstStyle/>
        <a:p>
          <a:r>
            <a:rPr lang="pl-PL" sz="1200" dirty="0"/>
            <a:t>Projekt grantowy - 1</a:t>
          </a:r>
        </a:p>
        <a:p>
          <a:r>
            <a:rPr lang="pl-PL" sz="1200" dirty="0"/>
            <a:t>Operacja partnerska krajowa - 1</a:t>
          </a:r>
        </a:p>
        <a:p>
          <a:r>
            <a:rPr lang="pl-PL" sz="1200" dirty="0"/>
            <a:t>Operacja partnerska zagraniczna - 1</a:t>
          </a:r>
        </a:p>
      </dgm:t>
    </dgm:pt>
    <dgm:pt modelId="{B43C2834-52A9-4646-8A38-C74B32631BE4}" type="parTrans" cxnId="{B5D8678A-18BE-48CD-A948-78FBC6B88701}">
      <dgm:prSet/>
      <dgm:spPr/>
      <dgm:t>
        <a:bodyPr/>
        <a:lstStyle/>
        <a:p>
          <a:endParaRPr lang="pl-PL"/>
        </a:p>
      </dgm:t>
    </dgm:pt>
    <dgm:pt modelId="{E9803E3D-21C3-4278-8DAB-B639612A4759}" type="sibTrans" cxnId="{B5D8678A-18BE-48CD-A948-78FBC6B88701}">
      <dgm:prSet/>
      <dgm:spPr/>
      <dgm:t>
        <a:bodyPr/>
        <a:lstStyle/>
        <a:p>
          <a:endParaRPr lang="pl-PL"/>
        </a:p>
      </dgm:t>
    </dgm:pt>
    <dgm:pt modelId="{F7A39685-D3E3-4A71-AB05-FB17274C1EF2}" type="pres">
      <dgm:prSet presAssocID="{C47486D8-6292-443B-B9B2-29DBDE9046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7B0A36E-8902-455D-AE64-902B3F616FA2}" type="pres">
      <dgm:prSet presAssocID="{633FA11B-DEB0-456C-83EC-A290515BD78E}" presName="hierRoot1" presStyleCnt="0">
        <dgm:presLayoutVars>
          <dgm:hierBranch val="init"/>
        </dgm:presLayoutVars>
      </dgm:prSet>
      <dgm:spPr/>
    </dgm:pt>
    <dgm:pt modelId="{8CAA25A4-AE30-4116-93AB-AECEC2B33F46}" type="pres">
      <dgm:prSet presAssocID="{633FA11B-DEB0-456C-83EC-A290515BD78E}" presName="rootComposite1" presStyleCnt="0"/>
      <dgm:spPr/>
    </dgm:pt>
    <dgm:pt modelId="{36927E10-D59C-4839-A3EC-4381B7C8A2E6}" type="pres">
      <dgm:prSet presAssocID="{633FA11B-DEB0-456C-83EC-A290515BD78E}" presName="rootText1" presStyleLbl="node0" presStyleIdx="0" presStyleCnt="1" custScaleX="161460">
        <dgm:presLayoutVars>
          <dgm:chPref val="3"/>
        </dgm:presLayoutVars>
      </dgm:prSet>
      <dgm:spPr/>
    </dgm:pt>
    <dgm:pt modelId="{85831612-29A6-4BDB-A7E5-11B4F220967C}" type="pres">
      <dgm:prSet presAssocID="{633FA11B-DEB0-456C-83EC-A290515BD78E}" presName="rootConnector1" presStyleLbl="node1" presStyleIdx="0" presStyleCnt="0"/>
      <dgm:spPr/>
    </dgm:pt>
    <dgm:pt modelId="{A897FD2C-A061-40E8-8285-8F8AECF7F1B8}" type="pres">
      <dgm:prSet presAssocID="{633FA11B-DEB0-456C-83EC-A290515BD78E}" presName="hierChild2" presStyleCnt="0"/>
      <dgm:spPr/>
    </dgm:pt>
    <dgm:pt modelId="{901FE3D0-9F07-4D97-86C4-1DD72888448B}" type="pres">
      <dgm:prSet presAssocID="{A66A37F3-38B9-4D59-9B70-73EEFF44CB14}" presName="Name37" presStyleLbl="parChTrans1D2" presStyleIdx="0" presStyleCnt="4"/>
      <dgm:spPr/>
    </dgm:pt>
    <dgm:pt modelId="{7520C6AC-1018-42F9-A5A2-6B96DFE22756}" type="pres">
      <dgm:prSet presAssocID="{59910FB2-D9F6-4CC1-A987-CD468DB4BC1B}" presName="hierRoot2" presStyleCnt="0">
        <dgm:presLayoutVars>
          <dgm:hierBranch val="init"/>
        </dgm:presLayoutVars>
      </dgm:prSet>
      <dgm:spPr/>
    </dgm:pt>
    <dgm:pt modelId="{1E8C4B42-010B-47F7-B0DA-7AD33E481673}" type="pres">
      <dgm:prSet presAssocID="{59910FB2-D9F6-4CC1-A987-CD468DB4BC1B}" presName="rootComposite" presStyleCnt="0"/>
      <dgm:spPr/>
    </dgm:pt>
    <dgm:pt modelId="{CFEF81A2-5760-41B9-869A-3E570AC1F154}" type="pres">
      <dgm:prSet presAssocID="{59910FB2-D9F6-4CC1-A987-CD468DB4BC1B}" presName="rootText" presStyleLbl="node2" presStyleIdx="0" presStyleCnt="4" custLinFactNeighborX="4171" custLinFactNeighborY="1026">
        <dgm:presLayoutVars>
          <dgm:chPref val="3"/>
        </dgm:presLayoutVars>
      </dgm:prSet>
      <dgm:spPr/>
    </dgm:pt>
    <dgm:pt modelId="{B4217C05-01BA-4F45-BE28-51BD44ED2624}" type="pres">
      <dgm:prSet presAssocID="{59910FB2-D9F6-4CC1-A987-CD468DB4BC1B}" presName="rootConnector" presStyleLbl="node2" presStyleIdx="0" presStyleCnt="4"/>
      <dgm:spPr/>
    </dgm:pt>
    <dgm:pt modelId="{CD1FA819-1303-404F-B301-38AB4156A807}" type="pres">
      <dgm:prSet presAssocID="{59910FB2-D9F6-4CC1-A987-CD468DB4BC1B}" presName="hierChild4" presStyleCnt="0"/>
      <dgm:spPr/>
    </dgm:pt>
    <dgm:pt modelId="{200AEE25-E71B-4C02-B448-767673C88CFD}" type="pres">
      <dgm:prSet presAssocID="{64EB791B-607C-403B-BB16-2CDCF1BDA348}" presName="Name37" presStyleLbl="parChTrans1D3" presStyleIdx="0" presStyleCnt="4"/>
      <dgm:spPr/>
    </dgm:pt>
    <dgm:pt modelId="{51E09A25-2222-43CF-8848-C4C15B1B2760}" type="pres">
      <dgm:prSet presAssocID="{8DCA5B9E-AFAC-4DEC-8714-5B4B62C90926}" presName="hierRoot2" presStyleCnt="0">
        <dgm:presLayoutVars>
          <dgm:hierBranch val="init"/>
        </dgm:presLayoutVars>
      </dgm:prSet>
      <dgm:spPr/>
    </dgm:pt>
    <dgm:pt modelId="{249EA676-1A6E-420B-A6A3-ECD893916C96}" type="pres">
      <dgm:prSet presAssocID="{8DCA5B9E-AFAC-4DEC-8714-5B4B62C90926}" presName="rootComposite" presStyleCnt="0"/>
      <dgm:spPr/>
    </dgm:pt>
    <dgm:pt modelId="{C170CC60-B470-4517-94EA-765D89C41148}" type="pres">
      <dgm:prSet presAssocID="{8DCA5B9E-AFAC-4DEC-8714-5B4B62C90926}" presName="rootText" presStyleLbl="node3" presStyleIdx="0" presStyleCnt="4" custScaleX="114213">
        <dgm:presLayoutVars>
          <dgm:chPref val="3"/>
        </dgm:presLayoutVars>
      </dgm:prSet>
      <dgm:spPr/>
    </dgm:pt>
    <dgm:pt modelId="{1227DD2C-5398-40C5-8F9A-C8356D9657F9}" type="pres">
      <dgm:prSet presAssocID="{8DCA5B9E-AFAC-4DEC-8714-5B4B62C90926}" presName="rootConnector" presStyleLbl="node3" presStyleIdx="0" presStyleCnt="4"/>
      <dgm:spPr/>
    </dgm:pt>
    <dgm:pt modelId="{DC6D1355-BA3E-4785-82F6-16DB150F94C0}" type="pres">
      <dgm:prSet presAssocID="{8DCA5B9E-AFAC-4DEC-8714-5B4B62C90926}" presName="hierChild4" presStyleCnt="0"/>
      <dgm:spPr/>
    </dgm:pt>
    <dgm:pt modelId="{9F53F68C-7716-44A2-9065-B02ACFCD198C}" type="pres">
      <dgm:prSet presAssocID="{8DCA5B9E-AFAC-4DEC-8714-5B4B62C90926}" presName="hierChild5" presStyleCnt="0"/>
      <dgm:spPr/>
    </dgm:pt>
    <dgm:pt modelId="{2E50DCC5-1648-4540-91C2-C246A8D174DC}" type="pres">
      <dgm:prSet presAssocID="{59910FB2-D9F6-4CC1-A987-CD468DB4BC1B}" presName="hierChild5" presStyleCnt="0"/>
      <dgm:spPr/>
    </dgm:pt>
    <dgm:pt modelId="{C1DCB3DE-013A-4014-B454-9B54135DBE80}" type="pres">
      <dgm:prSet presAssocID="{BED31BD9-B72B-4672-BF76-569ADE4C113C}" presName="Name37" presStyleLbl="parChTrans1D2" presStyleIdx="1" presStyleCnt="4"/>
      <dgm:spPr/>
    </dgm:pt>
    <dgm:pt modelId="{D307CDC3-4138-4546-8419-1DD32369B538}" type="pres">
      <dgm:prSet presAssocID="{F9113375-32BD-4265-805D-8B20DEB44673}" presName="hierRoot2" presStyleCnt="0">
        <dgm:presLayoutVars>
          <dgm:hierBranch val="init"/>
        </dgm:presLayoutVars>
      </dgm:prSet>
      <dgm:spPr/>
    </dgm:pt>
    <dgm:pt modelId="{6501EAA7-DD41-46F9-B955-78FF39E52A3B}" type="pres">
      <dgm:prSet presAssocID="{F9113375-32BD-4265-805D-8B20DEB44673}" presName="rootComposite" presStyleCnt="0"/>
      <dgm:spPr/>
    </dgm:pt>
    <dgm:pt modelId="{6F27BD2F-148A-4C05-A2BD-16B50EFED3E0}" type="pres">
      <dgm:prSet presAssocID="{F9113375-32BD-4265-805D-8B20DEB44673}" presName="rootText" presStyleLbl="node2" presStyleIdx="1" presStyleCnt="4">
        <dgm:presLayoutVars>
          <dgm:chPref val="3"/>
        </dgm:presLayoutVars>
      </dgm:prSet>
      <dgm:spPr/>
    </dgm:pt>
    <dgm:pt modelId="{85D97A59-7199-4EFD-ABA4-A6A2C0D75200}" type="pres">
      <dgm:prSet presAssocID="{F9113375-32BD-4265-805D-8B20DEB44673}" presName="rootConnector" presStyleLbl="node2" presStyleIdx="1" presStyleCnt="4"/>
      <dgm:spPr/>
    </dgm:pt>
    <dgm:pt modelId="{A88E9577-9A8B-493D-A59C-182D7847784F}" type="pres">
      <dgm:prSet presAssocID="{F9113375-32BD-4265-805D-8B20DEB44673}" presName="hierChild4" presStyleCnt="0"/>
      <dgm:spPr/>
    </dgm:pt>
    <dgm:pt modelId="{B7BD9FDD-2669-47C5-AAA9-06A333DBFF15}" type="pres">
      <dgm:prSet presAssocID="{9C76B6CA-0D8B-43E1-B0DF-E42F3B584DAC}" presName="Name37" presStyleLbl="parChTrans1D3" presStyleIdx="1" presStyleCnt="4"/>
      <dgm:spPr/>
    </dgm:pt>
    <dgm:pt modelId="{B8384925-0C4C-4C6C-AF22-F6A0A554A623}" type="pres">
      <dgm:prSet presAssocID="{9122AFE2-095A-43EB-8625-4111AC7787E9}" presName="hierRoot2" presStyleCnt="0">
        <dgm:presLayoutVars>
          <dgm:hierBranch val="init"/>
        </dgm:presLayoutVars>
      </dgm:prSet>
      <dgm:spPr/>
    </dgm:pt>
    <dgm:pt modelId="{B03F31D7-B8B5-4975-A4AB-92DA7C153309}" type="pres">
      <dgm:prSet presAssocID="{9122AFE2-095A-43EB-8625-4111AC7787E9}" presName="rootComposite" presStyleCnt="0"/>
      <dgm:spPr/>
    </dgm:pt>
    <dgm:pt modelId="{C15C264E-7A98-423B-A995-624DC1885479}" type="pres">
      <dgm:prSet presAssocID="{9122AFE2-095A-43EB-8625-4111AC7787E9}" presName="rootText" presStyleLbl="node3" presStyleIdx="1" presStyleCnt="4">
        <dgm:presLayoutVars>
          <dgm:chPref val="3"/>
        </dgm:presLayoutVars>
      </dgm:prSet>
      <dgm:spPr/>
    </dgm:pt>
    <dgm:pt modelId="{55811079-B00A-4007-8505-9D25BAA1FA5C}" type="pres">
      <dgm:prSet presAssocID="{9122AFE2-095A-43EB-8625-4111AC7787E9}" presName="rootConnector" presStyleLbl="node3" presStyleIdx="1" presStyleCnt="4"/>
      <dgm:spPr/>
    </dgm:pt>
    <dgm:pt modelId="{BDAF76A7-EEDA-443C-89CE-F54CD7E34556}" type="pres">
      <dgm:prSet presAssocID="{9122AFE2-095A-43EB-8625-4111AC7787E9}" presName="hierChild4" presStyleCnt="0"/>
      <dgm:spPr/>
    </dgm:pt>
    <dgm:pt modelId="{A51B00BC-6EB8-4F6E-AAAD-A3F21CAC8BC1}" type="pres">
      <dgm:prSet presAssocID="{9122AFE2-095A-43EB-8625-4111AC7787E9}" presName="hierChild5" presStyleCnt="0"/>
      <dgm:spPr/>
    </dgm:pt>
    <dgm:pt modelId="{868BF37F-CF92-442D-9D02-7776281A31DE}" type="pres">
      <dgm:prSet presAssocID="{F9113375-32BD-4265-805D-8B20DEB44673}" presName="hierChild5" presStyleCnt="0"/>
      <dgm:spPr/>
    </dgm:pt>
    <dgm:pt modelId="{E04E285A-E366-4D92-8808-CD268EAD954F}" type="pres">
      <dgm:prSet presAssocID="{30E277FF-8F6E-4747-B837-D4B88B17925C}" presName="Name37" presStyleLbl="parChTrans1D2" presStyleIdx="2" presStyleCnt="4"/>
      <dgm:spPr/>
    </dgm:pt>
    <dgm:pt modelId="{EA52A68F-B52E-4DEF-9D7A-86760754EA5A}" type="pres">
      <dgm:prSet presAssocID="{65252208-910E-46AB-BE70-E0EBE8C3FE39}" presName="hierRoot2" presStyleCnt="0">
        <dgm:presLayoutVars>
          <dgm:hierBranch val="init"/>
        </dgm:presLayoutVars>
      </dgm:prSet>
      <dgm:spPr/>
    </dgm:pt>
    <dgm:pt modelId="{72FD1263-BFBB-4C11-A204-A4EDB4D16508}" type="pres">
      <dgm:prSet presAssocID="{65252208-910E-46AB-BE70-E0EBE8C3FE39}" presName="rootComposite" presStyleCnt="0"/>
      <dgm:spPr/>
    </dgm:pt>
    <dgm:pt modelId="{3DF9D9A5-AE29-4CDB-B991-FC87FCDA0438}" type="pres">
      <dgm:prSet presAssocID="{65252208-910E-46AB-BE70-E0EBE8C3FE39}" presName="rootText" presStyleLbl="node2" presStyleIdx="2" presStyleCnt="4">
        <dgm:presLayoutVars>
          <dgm:chPref val="3"/>
        </dgm:presLayoutVars>
      </dgm:prSet>
      <dgm:spPr/>
    </dgm:pt>
    <dgm:pt modelId="{ABA21707-BE98-48DA-8C88-C85A51570899}" type="pres">
      <dgm:prSet presAssocID="{65252208-910E-46AB-BE70-E0EBE8C3FE39}" presName="rootConnector" presStyleLbl="node2" presStyleIdx="2" presStyleCnt="4"/>
      <dgm:spPr/>
    </dgm:pt>
    <dgm:pt modelId="{DB474FE2-D8DC-41EB-A89C-CAF5ECD445CF}" type="pres">
      <dgm:prSet presAssocID="{65252208-910E-46AB-BE70-E0EBE8C3FE39}" presName="hierChild4" presStyleCnt="0"/>
      <dgm:spPr/>
    </dgm:pt>
    <dgm:pt modelId="{CE1C6093-EE8D-40F3-A6A8-DB761E81EBCA}" type="pres">
      <dgm:prSet presAssocID="{835E3C8F-8507-466A-AF22-90D7C937E797}" presName="Name37" presStyleLbl="parChTrans1D3" presStyleIdx="2" presStyleCnt="4"/>
      <dgm:spPr/>
    </dgm:pt>
    <dgm:pt modelId="{A8E6B2AC-C58D-4963-9AD0-EC512B4D6D20}" type="pres">
      <dgm:prSet presAssocID="{C93C0B82-1F03-43D2-8F94-3BA375454107}" presName="hierRoot2" presStyleCnt="0">
        <dgm:presLayoutVars>
          <dgm:hierBranch val="init"/>
        </dgm:presLayoutVars>
      </dgm:prSet>
      <dgm:spPr/>
    </dgm:pt>
    <dgm:pt modelId="{3E172919-816C-4B58-9DF6-292D74AED4D6}" type="pres">
      <dgm:prSet presAssocID="{C93C0B82-1F03-43D2-8F94-3BA375454107}" presName="rootComposite" presStyleCnt="0"/>
      <dgm:spPr/>
    </dgm:pt>
    <dgm:pt modelId="{0EDB6083-8031-45B3-B894-E84BC4103FF6}" type="pres">
      <dgm:prSet presAssocID="{C93C0B82-1F03-43D2-8F94-3BA375454107}" presName="rootText" presStyleLbl="node3" presStyleIdx="2" presStyleCnt="4" custScaleY="95540" custLinFactNeighborX="-1652" custLinFactNeighborY="1163">
        <dgm:presLayoutVars>
          <dgm:chPref val="3"/>
        </dgm:presLayoutVars>
      </dgm:prSet>
      <dgm:spPr/>
    </dgm:pt>
    <dgm:pt modelId="{BA8B8E34-DA5A-407A-A6DB-A9EFD002E273}" type="pres">
      <dgm:prSet presAssocID="{C93C0B82-1F03-43D2-8F94-3BA375454107}" presName="rootConnector" presStyleLbl="node3" presStyleIdx="2" presStyleCnt="4"/>
      <dgm:spPr/>
    </dgm:pt>
    <dgm:pt modelId="{57516956-18AA-4B8B-8DB4-0C131AC66D8F}" type="pres">
      <dgm:prSet presAssocID="{C93C0B82-1F03-43D2-8F94-3BA375454107}" presName="hierChild4" presStyleCnt="0"/>
      <dgm:spPr/>
    </dgm:pt>
    <dgm:pt modelId="{E16F7C95-AF9B-4703-AB25-8F519C708187}" type="pres">
      <dgm:prSet presAssocID="{C93C0B82-1F03-43D2-8F94-3BA375454107}" presName="hierChild5" presStyleCnt="0"/>
      <dgm:spPr/>
    </dgm:pt>
    <dgm:pt modelId="{28377BF3-942D-4CFF-91D8-3C83FCA438D0}" type="pres">
      <dgm:prSet presAssocID="{65252208-910E-46AB-BE70-E0EBE8C3FE39}" presName="hierChild5" presStyleCnt="0"/>
      <dgm:spPr/>
    </dgm:pt>
    <dgm:pt modelId="{1D757D60-A67A-42E5-8ED9-93C4F9366058}" type="pres">
      <dgm:prSet presAssocID="{E4FE32F9-7B27-4762-9A9D-B6E84B40678A}" presName="Name37" presStyleLbl="parChTrans1D2" presStyleIdx="3" presStyleCnt="4"/>
      <dgm:spPr/>
    </dgm:pt>
    <dgm:pt modelId="{0A546C59-D13B-45E5-B661-5634CBDC216D}" type="pres">
      <dgm:prSet presAssocID="{3CB7A401-1A65-4754-B523-BAD29AADC7CB}" presName="hierRoot2" presStyleCnt="0">
        <dgm:presLayoutVars>
          <dgm:hierBranch val="init"/>
        </dgm:presLayoutVars>
      </dgm:prSet>
      <dgm:spPr/>
    </dgm:pt>
    <dgm:pt modelId="{7B5AE8F3-25FE-439B-98BF-B4A150882F6B}" type="pres">
      <dgm:prSet presAssocID="{3CB7A401-1A65-4754-B523-BAD29AADC7CB}" presName="rootComposite" presStyleCnt="0"/>
      <dgm:spPr/>
    </dgm:pt>
    <dgm:pt modelId="{F3A52EA2-0C94-49F0-88F5-DF5C8746FC1D}" type="pres">
      <dgm:prSet presAssocID="{3CB7A401-1A65-4754-B523-BAD29AADC7CB}" presName="rootText" presStyleLbl="node2" presStyleIdx="3" presStyleCnt="4">
        <dgm:presLayoutVars>
          <dgm:chPref val="3"/>
        </dgm:presLayoutVars>
      </dgm:prSet>
      <dgm:spPr/>
    </dgm:pt>
    <dgm:pt modelId="{E3456980-CB9A-4955-B615-59C15B047025}" type="pres">
      <dgm:prSet presAssocID="{3CB7A401-1A65-4754-B523-BAD29AADC7CB}" presName="rootConnector" presStyleLbl="node2" presStyleIdx="3" presStyleCnt="4"/>
      <dgm:spPr/>
    </dgm:pt>
    <dgm:pt modelId="{E5D24893-4549-42B6-AC01-A23B1F5F3627}" type="pres">
      <dgm:prSet presAssocID="{3CB7A401-1A65-4754-B523-BAD29AADC7CB}" presName="hierChild4" presStyleCnt="0"/>
      <dgm:spPr/>
    </dgm:pt>
    <dgm:pt modelId="{05605255-AFA8-4CB6-B742-91C0652A9A62}" type="pres">
      <dgm:prSet presAssocID="{B43C2834-52A9-4646-8A38-C74B32631BE4}" presName="Name37" presStyleLbl="parChTrans1D3" presStyleIdx="3" presStyleCnt="4"/>
      <dgm:spPr/>
    </dgm:pt>
    <dgm:pt modelId="{CB0DBD29-965C-4E06-A53D-0A8C8DB95762}" type="pres">
      <dgm:prSet presAssocID="{D5A5F443-66F1-476A-A4B1-74D1966D2AF2}" presName="hierRoot2" presStyleCnt="0">
        <dgm:presLayoutVars>
          <dgm:hierBranch val="init"/>
        </dgm:presLayoutVars>
      </dgm:prSet>
      <dgm:spPr/>
    </dgm:pt>
    <dgm:pt modelId="{1A95C04C-AFDA-47F2-A2D8-AA9F5CEA8080}" type="pres">
      <dgm:prSet presAssocID="{D5A5F443-66F1-476A-A4B1-74D1966D2AF2}" presName="rootComposite" presStyleCnt="0"/>
      <dgm:spPr/>
    </dgm:pt>
    <dgm:pt modelId="{82DDDCEC-48F0-4743-8B38-7E3ECCD2F716}" type="pres">
      <dgm:prSet presAssocID="{D5A5F443-66F1-476A-A4B1-74D1966D2AF2}" presName="rootText" presStyleLbl="node3" presStyleIdx="3" presStyleCnt="4" custScaleY="96395">
        <dgm:presLayoutVars>
          <dgm:chPref val="3"/>
        </dgm:presLayoutVars>
      </dgm:prSet>
      <dgm:spPr/>
    </dgm:pt>
    <dgm:pt modelId="{A0E8AEED-A041-44F3-B174-DA48280753A7}" type="pres">
      <dgm:prSet presAssocID="{D5A5F443-66F1-476A-A4B1-74D1966D2AF2}" presName="rootConnector" presStyleLbl="node3" presStyleIdx="3" presStyleCnt="4"/>
      <dgm:spPr/>
    </dgm:pt>
    <dgm:pt modelId="{FEAFEB06-A35D-466B-908A-9D4BD3BA2D55}" type="pres">
      <dgm:prSet presAssocID="{D5A5F443-66F1-476A-A4B1-74D1966D2AF2}" presName="hierChild4" presStyleCnt="0"/>
      <dgm:spPr/>
    </dgm:pt>
    <dgm:pt modelId="{B82565FD-CFE4-4C68-BAD0-F2803C8F8CFD}" type="pres">
      <dgm:prSet presAssocID="{D5A5F443-66F1-476A-A4B1-74D1966D2AF2}" presName="hierChild5" presStyleCnt="0"/>
      <dgm:spPr/>
    </dgm:pt>
    <dgm:pt modelId="{2B9F600C-9E74-4874-BA9F-F6D24D55F629}" type="pres">
      <dgm:prSet presAssocID="{3CB7A401-1A65-4754-B523-BAD29AADC7CB}" presName="hierChild5" presStyleCnt="0"/>
      <dgm:spPr/>
    </dgm:pt>
    <dgm:pt modelId="{DDBC5ADF-65E8-4C4C-80AB-D0B46B4F95F2}" type="pres">
      <dgm:prSet presAssocID="{633FA11B-DEB0-456C-83EC-A290515BD78E}" presName="hierChild3" presStyleCnt="0"/>
      <dgm:spPr/>
    </dgm:pt>
  </dgm:ptLst>
  <dgm:cxnLst>
    <dgm:cxn modelId="{E56B2A08-F922-4FDE-8072-FDB9BF913ED1}" type="presOf" srcId="{F9113375-32BD-4265-805D-8B20DEB44673}" destId="{6F27BD2F-148A-4C05-A2BD-16B50EFED3E0}" srcOrd="0" destOrd="0" presId="urn:microsoft.com/office/officeart/2005/8/layout/orgChart1"/>
    <dgm:cxn modelId="{E6F1880F-E3B6-4DEC-B2D3-453856934936}" type="presOf" srcId="{64EB791B-607C-403B-BB16-2CDCF1BDA348}" destId="{200AEE25-E71B-4C02-B448-767673C88CFD}" srcOrd="0" destOrd="0" presId="urn:microsoft.com/office/officeart/2005/8/layout/orgChart1"/>
    <dgm:cxn modelId="{1E447814-F715-46D3-ABFE-F5A3ADFB1662}" type="presOf" srcId="{633FA11B-DEB0-456C-83EC-A290515BD78E}" destId="{36927E10-D59C-4839-A3EC-4381B7C8A2E6}" srcOrd="0" destOrd="0" presId="urn:microsoft.com/office/officeart/2005/8/layout/orgChart1"/>
    <dgm:cxn modelId="{8C2D461A-0410-4E5C-AF09-128DB3FAA98E}" type="presOf" srcId="{C47486D8-6292-443B-B9B2-29DBDE90469A}" destId="{F7A39685-D3E3-4A71-AB05-FB17274C1EF2}" srcOrd="0" destOrd="0" presId="urn:microsoft.com/office/officeart/2005/8/layout/orgChart1"/>
    <dgm:cxn modelId="{EE44BB1F-3DE2-4100-9F0A-DC504F5D1D93}" type="presOf" srcId="{BED31BD9-B72B-4672-BF76-569ADE4C113C}" destId="{C1DCB3DE-013A-4014-B454-9B54135DBE80}" srcOrd="0" destOrd="0" presId="urn:microsoft.com/office/officeart/2005/8/layout/orgChart1"/>
    <dgm:cxn modelId="{0808DB21-F0E0-4099-BB02-666C001095DA}" srcId="{65252208-910E-46AB-BE70-E0EBE8C3FE39}" destId="{C93C0B82-1F03-43D2-8F94-3BA375454107}" srcOrd="0" destOrd="0" parTransId="{835E3C8F-8507-466A-AF22-90D7C937E797}" sibTransId="{66E5C5B8-F64A-4336-8B31-78A6114AB802}"/>
    <dgm:cxn modelId="{6C3B6C25-C92E-4431-AE85-09E538C5FA3D}" type="presOf" srcId="{65252208-910E-46AB-BE70-E0EBE8C3FE39}" destId="{3DF9D9A5-AE29-4CDB-B991-FC87FCDA0438}" srcOrd="0" destOrd="0" presId="urn:microsoft.com/office/officeart/2005/8/layout/orgChart1"/>
    <dgm:cxn modelId="{158C9D2D-016A-4F9C-80C9-E084DEB821BF}" type="presOf" srcId="{B43C2834-52A9-4646-8A38-C74B32631BE4}" destId="{05605255-AFA8-4CB6-B742-91C0652A9A62}" srcOrd="0" destOrd="0" presId="urn:microsoft.com/office/officeart/2005/8/layout/orgChart1"/>
    <dgm:cxn modelId="{BBAC3230-B5D9-49FB-8CF0-0FEAE20D4EFF}" type="presOf" srcId="{F9113375-32BD-4265-805D-8B20DEB44673}" destId="{85D97A59-7199-4EFD-ABA4-A6A2C0D75200}" srcOrd="1" destOrd="0" presId="urn:microsoft.com/office/officeart/2005/8/layout/orgChart1"/>
    <dgm:cxn modelId="{C1255B37-C7DC-46DF-A401-F03D5A48064D}" type="presOf" srcId="{9C76B6CA-0D8B-43E1-B0DF-E42F3B584DAC}" destId="{B7BD9FDD-2669-47C5-AAA9-06A333DBFF15}" srcOrd="0" destOrd="0" presId="urn:microsoft.com/office/officeart/2005/8/layout/orgChart1"/>
    <dgm:cxn modelId="{59128D5C-B980-4759-9EE3-049E62E92C3D}" type="presOf" srcId="{D5A5F443-66F1-476A-A4B1-74D1966D2AF2}" destId="{82DDDCEC-48F0-4743-8B38-7E3ECCD2F716}" srcOrd="0" destOrd="0" presId="urn:microsoft.com/office/officeart/2005/8/layout/orgChart1"/>
    <dgm:cxn modelId="{49FD2261-8745-4C37-90DC-C98ECF943EFC}" type="presOf" srcId="{E4FE32F9-7B27-4762-9A9D-B6E84B40678A}" destId="{1D757D60-A67A-42E5-8ED9-93C4F9366058}" srcOrd="0" destOrd="0" presId="urn:microsoft.com/office/officeart/2005/8/layout/orgChart1"/>
    <dgm:cxn modelId="{7113DC45-44C1-41EC-85C7-8EF06734A0BF}" srcId="{59910FB2-D9F6-4CC1-A987-CD468DB4BC1B}" destId="{8DCA5B9E-AFAC-4DEC-8714-5B4B62C90926}" srcOrd="0" destOrd="0" parTransId="{64EB791B-607C-403B-BB16-2CDCF1BDA348}" sibTransId="{8F55027B-896E-4E4B-836A-11436CABB2DB}"/>
    <dgm:cxn modelId="{AE1D524B-3DE2-4534-B80F-9DBC73F001C6}" type="presOf" srcId="{8DCA5B9E-AFAC-4DEC-8714-5B4B62C90926}" destId="{1227DD2C-5398-40C5-8F9A-C8356D9657F9}" srcOrd="1" destOrd="0" presId="urn:microsoft.com/office/officeart/2005/8/layout/orgChart1"/>
    <dgm:cxn modelId="{F356B16B-CDE0-4A63-9C03-B45C723841F5}" srcId="{C47486D8-6292-443B-B9B2-29DBDE90469A}" destId="{633FA11B-DEB0-456C-83EC-A290515BD78E}" srcOrd="0" destOrd="0" parTransId="{9D0057BF-AA99-4346-B70C-E586DE5593A3}" sibTransId="{02F9BCD2-309B-4BA5-83BC-6B60A1E633A5}"/>
    <dgm:cxn modelId="{E8676A4C-D62F-482E-B63E-8CBDF68C1E5E}" type="presOf" srcId="{C93C0B82-1F03-43D2-8F94-3BA375454107}" destId="{BA8B8E34-DA5A-407A-A6DB-A9EFD002E273}" srcOrd="1" destOrd="0" presId="urn:microsoft.com/office/officeart/2005/8/layout/orgChart1"/>
    <dgm:cxn modelId="{DB1F7D4F-07E3-4F05-96D0-F2F95C8B7913}" srcId="{633FA11B-DEB0-456C-83EC-A290515BD78E}" destId="{59910FB2-D9F6-4CC1-A987-CD468DB4BC1B}" srcOrd="0" destOrd="0" parTransId="{A66A37F3-38B9-4D59-9B70-73EEFF44CB14}" sibTransId="{ECD909C7-F35B-4F8E-8B26-0E97D7801486}"/>
    <dgm:cxn modelId="{5488A570-AD32-4081-AB2C-53AACD7BB4E6}" type="presOf" srcId="{3CB7A401-1A65-4754-B523-BAD29AADC7CB}" destId="{F3A52EA2-0C94-49F0-88F5-DF5C8746FC1D}" srcOrd="0" destOrd="0" presId="urn:microsoft.com/office/officeart/2005/8/layout/orgChart1"/>
    <dgm:cxn modelId="{03030756-ED70-466B-86C0-3811F37E1CD4}" type="presOf" srcId="{8DCA5B9E-AFAC-4DEC-8714-5B4B62C90926}" destId="{C170CC60-B470-4517-94EA-765D89C41148}" srcOrd="0" destOrd="0" presId="urn:microsoft.com/office/officeart/2005/8/layout/orgChart1"/>
    <dgm:cxn modelId="{FBDA017E-07B4-4F96-9B72-3F59658096E5}" type="presOf" srcId="{3CB7A401-1A65-4754-B523-BAD29AADC7CB}" destId="{E3456980-CB9A-4955-B615-59C15B047025}" srcOrd="1" destOrd="0" presId="urn:microsoft.com/office/officeart/2005/8/layout/orgChart1"/>
    <dgm:cxn modelId="{B5D8678A-18BE-48CD-A948-78FBC6B88701}" srcId="{3CB7A401-1A65-4754-B523-BAD29AADC7CB}" destId="{D5A5F443-66F1-476A-A4B1-74D1966D2AF2}" srcOrd="0" destOrd="0" parTransId="{B43C2834-52A9-4646-8A38-C74B32631BE4}" sibTransId="{E9803E3D-21C3-4278-8DAB-B639612A4759}"/>
    <dgm:cxn modelId="{D4E30AA7-DE2A-4682-8B78-0727E4285471}" type="presOf" srcId="{65252208-910E-46AB-BE70-E0EBE8C3FE39}" destId="{ABA21707-BE98-48DA-8C88-C85A51570899}" srcOrd="1" destOrd="0" presId="urn:microsoft.com/office/officeart/2005/8/layout/orgChart1"/>
    <dgm:cxn modelId="{4B4ECAA7-6A3B-4AC5-BB0A-2F6BF8A4788E}" type="presOf" srcId="{9122AFE2-095A-43EB-8625-4111AC7787E9}" destId="{C15C264E-7A98-423B-A995-624DC1885479}" srcOrd="0" destOrd="0" presId="urn:microsoft.com/office/officeart/2005/8/layout/orgChart1"/>
    <dgm:cxn modelId="{B9DF79A9-71B8-4EF8-B2F1-218729EC1BA2}" srcId="{633FA11B-DEB0-456C-83EC-A290515BD78E}" destId="{65252208-910E-46AB-BE70-E0EBE8C3FE39}" srcOrd="2" destOrd="0" parTransId="{30E277FF-8F6E-4747-B837-D4B88B17925C}" sibTransId="{F167E799-D2AA-4DD6-9B4E-0196DE4AB8BB}"/>
    <dgm:cxn modelId="{40D3ACAC-8411-4866-9867-51C6DF84C6A5}" srcId="{F9113375-32BD-4265-805D-8B20DEB44673}" destId="{9122AFE2-095A-43EB-8625-4111AC7787E9}" srcOrd="0" destOrd="0" parTransId="{9C76B6CA-0D8B-43E1-B0DF-E42F3B584DAC}" sibTransId="{A6FC65A0-D7C4-41AF-BEC8-F06A07031832}"/>
    <dgm:cxn modelId="{84361EB5-F07E-4EC0-8174-26759E833EA1}" type="presOf" srcId="{A66A37F3-38B9-4D59-9B70-73EEFF44CB14}" destId="{901FE3D0-9F07-4D97-86C4-1DD72888448B}" srcOrd="0" destOrd="0" presId="urn:microsoft.com/office/officeart/2005/8/layout/orgChart1"/>
    <dgm:cxn modelId="{BC85D0C8-F989-4992-B021-AFF825B8B903}" type="presOf" srcId="{59910FB2-D9F6-4CC1-A987-CD468DB4BC1B}" destId="{CFEF81A2-5760-41B9-869A-3E570AC1F154}" srcOrd="0" destOrd="0" presId="urn:microsoft.com/office/officeart/2005/8/layout/orgChart1"/>
    <dgm:cxn modelId="{5E8274CB-3A70-4765-A870-8069D629F7CB}" type="presOf" srcId="{D5A5F443-66F1-476A-A4B1-74D1966D2AF2}" destId="{A0E8AEED-A041-44F3-B174-DA48280753A7}" srcOrd="1" destOrd="0" presId="urn:microsoft.com/office/officeart/2005/8/layout/orgChart1"/>
    <dgm:cxn modelId="{4B4E51D3-F888-455E-9BF5-61D7256B3FA7}" type="presOf" srcId="{59910FB2-D9F6-4CC1-A987-CD468DB4BC1B}" destId="{B4217C05-01BA-4F45-BE28-51BD44ED2624}" srcOrd="1" destOrd="0" presId="urn:microsoft.com/office/officeart/2005/8/layout/orgChart1"/>
    <dgm:cxn modelId="{0FF8BAD7-7DE9-4054-9C81-00C322234EC5}" type="presOf" srcId="{633FA11B-DEB0-456C-83EC-A290515BD78E}" destId="{85831612-29A6-4BDB-A7E5-11B4F220967C}" srcOrd="1" destOrd="0" presId="urn:microsoft.com/office/officeart/2005/8/layout/orgChart1"/>
    <dgm:cxn modelId="{463C35E7-7691-4F46-BDD0-E77193224933}" srcId="{633FA11B-DEB0-456C-83EC-A290515BD78E}" destId="{3CB7A401-1A65-4754-B523-BAD29AADC7CB}" srcOrd="3" destOrd="0" parTransId="{E4FE32F9-7B27-4762-9A9D-B6E84B40678A}" sibTransId="{D188C8FB-74D0-4F0D-88C3-67C3FDED571B}"/>
    <dgm:cxn modelId="{768F0BEF-8345-4929-B676-C5FB34A28AC1}" type="presOf" srcId="{835E3C8F-8507-466A-AF22-90D7C937E797}" destId="{CE1C6093-EE8D-40F3-A6A8-DB761E81EBCA}" srcOrd="0" destOrd="0" presId="urn:microsoft.com/office/officeart/2005/8/layout/orgChart1"/>
    <dgm:cxn modelId="{E67973EF-9AEB-4355-9EED-782E383419A1}" type="presOf" srcId="{C93C0B82-1F03-43D2-8F94-3BA375454107}" destId="{0EDB6083-8031-45B3-B894-E84BC4103FF6}" srcOrd="0" destOrd="0" presId="urn:microsoft.com/office/officeart/2005/8/layout/orgChart1"/>
    <dgm:cxn modelId="{3D9072F2-04F4-4F17-8277-0697D21B35D3}" type="presOf" srcId="{30E277FF-8F6E-4747-B837-D4B88B17925C}" destId="{E04E285A-E366-4D92-8808-CD268EAD954F}" srcOrd="0" destOrd="0" presId="urn:microsoft.com/office/officeart/2005/8/layout/orgChart1"/>
    <dgm:cxn modelId="{22E468F3-2A56-49B9-A153-5D74FA71A531}" type="presOf" srcId="{9122AFE2-095A-43EB-8625-4111AC7787E9}" destId="{55811079-B00A-4007-8505-9D25BAA1FA5C}" srcOrd="1" destOrd="0" presId="urn:microsoft.com/office/officeart/2005/8/layout/orgChart1"/>
    <dgm:cxn modelId="{BF2469F3-59D2-4409-8190-501B12ACA526}" srcId="{633FA11B-DEB0-456C-83EC-A290515BD78E}" destId="{F9113375-32BD-4265-805D-8B20DEB44673}" srcOrd="1" destOrd="0" parTransId="{BED31BD9-B72B-4672-BF76-569ADE4C113C}" sibTransId="{6022D251-8EB6-4C30-AF83-A6162580E50C}"/>
    <dgm:cxn modelId="{720F2EAD-6BA9-411A-8633-6813723A49D5}" type="presParOf" srcId="{F7A39685-D3E3-4A71-AB05-FB17274C1EF2}" destId="{97B0A36E-8902-455D-AE64-902B3F616FA2}" srcOrd="0" destOrd="0" presId="urn:microsoft.com/office/officeart/2005/8/layout/orgChart1"/>
    <dgm:cxn modelId="{83E1ADD2-4AFA-4D9D-9B9D-9568FE6536FE}" type="presParOf" srcId="{97B0A36E-8902-455D-AE64-902B3F616FA2}" destId="{8CAA25A4-AE30-4116-93AB-AECEC2B33F46}" srcOrd="0" destOrd="0" presId="urn:microsoft.com/office/officeart/2005/8/layout/orgChart1"/>
    <dgm:cxn modelId="{941F8E23-665F-4F7C-862A-5C2F2BE8DD9E}" type="presParOf" srcId="{8CAA25A4-AE30-4116-93AB-AECEC2B33F46}" destId="{36927E10-D59C-4839-A3EC-4381B7C8A2E6}" srcOrd="0" destOrd="0" presId="urn:microsoft.com/office/officeart/2005/8/layout/orgChart1"/>
    <dgm:cxn modelId="{EC492392-2678-46B0-8DCE-D1A10582D3F8}" type="presParOf" srcId="{8CAA25A4-AE30-4116-93AB-AECEC2B33F46}" destId="{85831612-29A6-4BDB-A7E5-11B4F220967C}" srcOrd="1" destOrd="0" presId="urn:microsoft.com/office/officeart/2005/8/layout/orgChart1"/>
    <dgm:cxn modelId="{E16A91D7-AB40-452D-B4E0-0E7C76897D67}" type="presParOf" srcId="{97B0A36E-8902-455D-AE64-902B3F616FA2}" destId="{A897FD2C-A061-40E8-8285-8F8AECF7F1B8}" srcOrd="1" destOrd="0" presId="urn:microsoft.com/office/officeart/2005/8/layout/orgChart1"/>
    <dgm:cxn modelId="{BE7043EE-A346-4E69-9B3F-81C0A98CD305}" type="presParOf" srcId="{A897FD2C-A061-40E8-8285-8F8AECF7F1B8}" destId="{901FE3D0-9F07-4D97-86C4-1DD72888448B}" srcOrd="0" destOrd="0" presId="urn:microsoft.com/office/officeart/2005/8/layout/orgChart1"/>
    <dgm:cxn modelId="{FBEA9A34-1F8E-45C7-916F-7F3F1A9F2CAF}" type="presParOf" srcId="{A897FD2C-A061-40E8-8285-8F8AECF7F1B8}" destId="{7520C6AC-1018-42F9-A5A2-6B96DFE22756}" srcOrd="1" destOrd="0" presId="urn:microsoft.com/office/officeart/2005/8/layout/orgChart1"/>
    <dgm:cxn modelId="{0D602AD9-ED28-44DE-8331-5AAB44DBC500}" type="presParOf" srcId="{7520C6AC-1018-42F9-A5A2-6B96DFE22756}" destId="{1E8C4B42-010B-47F7-B0DA-7AD33E481673}" srcOrd="0" destOrd="0" presId="urn:microsoft.com/office/officeart/2005/8/layout/orgChart1"/>
    <dgm:cxn modelId="{11A92917-3E6B-4E25-81BD-214BE69DD617}" type="presParOf" srcId="{1E8C4B42-010B-47F7-B0DA-7AD33E481673}" destId="{CFEF81A2-5760-41B9-869A-3E570AC1F154}" srcOrd="0" destOrd="0" presId="urn:microsoft.com/office/officeart/2005/8/layout/orgChart1"/>
    <dgm:cxn modelId="{AB3F8F30-55D1-4963-83DC-BCD7D36DA470}" type="presParOf" srcId="{1E8C4B42-010B-47F7-B0DA-7AD33E481673}" destId="{B4217C05-01BA-4F45-BE28-51BD44ED2624}" srcOrd="1" destOrd="0" presId="urn:microsoft.com/office/officeart/2005/8/layout/orgChart1"/>
    <dgm:cxn modelId="{66C8052A-F40C-47B2-AE38-CCBA35A739C0}" type="presParOf" srcId="{7520C6AC-1018-42F9-A5A2-6B96DFE22756}" destId="{CD1FA819-1303-404F-B301-38AB4156A807}" srcOrd="1" destOrd="0" presId="urn:microsoft.com/office/officeart/2005/8/layout/orgChart1"/>
    <dgm:cxn modelId="{518167C4-43B1-4449-83CF-0F9351C3419B}" type="presParOf" srcId="{CD1FA819-1303-404F-B301-38AB4156A807}" destId="{200AEE25-E71B-4C02-B448-767673C88CFD}" srcOrd="0" destOrd="0" presId="urn:microsoft.com/office/officeart/2005/8/layout/orgChart1"/>
    <dgm:cxn modelId="{77D594AA-3FF2-4DD2-9DCC-745B95F86715}" type="presParOf" srcId="{CD1FA819-1303-404F-B301-38AB4156A807}" destId="{51E09A25-2222-43CF-8848-C4C15B1B2760}" srcOrd="1" destOrd="0" presId="urn:microsoft.com/office/officeart/2005/8/layout/orgChart1"/>
    <dgm:cxn modelId="{7AA71C26-E5C7-41DD-BE4A-70A70813E14D}" type="presParOf" srcId="{51E09A25-2222-43CF-8848-C4C15B1B2760}" destId="{249EA676-1A6E-420B-A6A3-ECD893916C96}" srcOrd="0" destOrd="0" presId="urn:microsoft.com/office/officeart/2005/8/layout/orgChart1"/>
    <dgm:cxn modelId="{C2ED4171-700A-424A-869A-E3F82E08338D}" type="presParOf" srcId="{249EA676-1A6E-420B-A6A3-ECD893916C96}" destId="{C170CC60-B470-4517-94EA-765D89C41148}" srcOrd="0" destOrd="0" presId="urn:microsoft.com/office/officeart/2005/8/layout/orgChart1"/>
    <dgm:cxn modelId="{861BBBD6-BA91-47E3-AB7B-3D8F262BAA06}" type="presParOf" srcId="{249EA676-1A6E-420B-A6A3-ECD893916C96}" destId="{1227DD2C-5398-40C5-8F9A-C8356D9657F9}" srcOrd="1" destOrd="0" presId="urn:microsoft.com/office/officeart/2005/8/layout/orgChart1"/>
    <dgm:cxn modelId="{DA763B5C-0004-4FD0-B912-ACFD181D37F4}" type="presParOf" srcId="{51E09A25-2222-43CF-8848-C4C15B1B2760}" destId="{DC6D1355-BA3E-4785-82F6-16DB150F94C0}" srcOrd="1" destOrd="0" presId="urn:microsoft.com/office/officeart/2005/8/layout/orgChart1"/>
    <dgm:cxn modelId="{00B35C64-E3F0-40F8-B1A0-8A85C9FC3F2A}" type="presParOf" srcId="{51E09A25-2222-43CF-8848-C4C15B1B2760}" destId="{9F53F68C-7716-44A2-9065-B02ACFCD198C}" srcOrd="2" destOrd="0" presId="urn:microsoft.com/office/officeart/2005/8/layout/orgChart1"/>
    <dgm:cxn modelId="{F06E9B74-DB98-485E-BBF5-77547D9D4AF0}" type="presParOf" srcId="{7520C6AC-1018-42F9-A5A2-6B96DFE22756}" destId="{2E50DCC5-1648-4540-91C2-C246A8D174DC}" srcOrd="2" destOrd="0" presId="urn:microsoft.com/office/officeart/2005/8/layout/orgChart1"/>
    <dgm:cxn modelId="{BFAA5FFD-1C59-4701-BEA1-F406AAF3ACBA}" type="presParOf" srcId="{A897FD2C-A061-40E8-8285-8F8AECF7F1B8}" destId="{C1DCB3DE-013A-4014-B454-9B54135DBE80}" srcOrd="2" destOrd="0" presId="urn:microsoft.com/office/officeart/2005/8/layout/orgChart1"/>
    <dgm:cxn modelId="{DEEEAAAE-6D7C-4663-AA51-82B8F486B8FA}" type="presParOf" srcId="{A897FD2C-A061-40E8-8285-8F8AECF7F1B8}" destId="{D307CDC3-4138-4546-8419-1DD32369B538}" srcOrd="3" destOrd="0" presId="urn:microsoft.com/office/officeart/2005/8/layout/orgChart1"/>
    <dgm:cxn modelId="{8BC7F60D-A040-4988-9805-2FA3E7426FB3}" type="presParOf" srcId="{D307CDC3-4138-4546-8419-1DD32369B538}" destId="{6501EAA7-DD41-46F9-B955-78FF39E52A3B}" srcOrd="0" destOrd="0" presId="urn:microsoft.com/office/officeart/2005/8/layout/orgChart1"/>
    <dgm:cxn modelId="{B1B9FC19-AF4D-4D7D-9E56-C54075751D51}" type="presParOf" srcId="{6501EAA7-DD41-46F9-B955-78FF39E52A3B}" destId="{6F27BD2F-148A-4C05-A2BD-16B50EFED3E0}" srcOrd="0" destOrd="0" presId="urn:microsoft.com/office/officeart/2005/8/layout/orgChart1"/>
    <dgm:cxn modelId="{CB30E96B-654E-4C20-B6D2-F9A3203BE3DD}" type="presParOf" srcId="{6501EAA7-DD41-46F9-B955-78FF39E52A3B}" destId="{85D97A59-7199-4EFD-ABA4-A6A2C0D75200}" srcOrd="1" destOrd="0" presId="urn:microsoft.com/office/officeart/2005/8/layout/orgChart1"/>
    <dgm:cxn modelId="{5C0B17DA-CC20-493E-AF81-9B5B221B4070}" type="presParOf" srcId="{D307CDC3-4138-4546-8419-1DD32369B538}" destId="{A88E9577-9A8B-493D-A59C-182D7847784F}" srcOrd="1" destOrd="0" presId="urn:microsoft.com/office/officeart/2005/8/layout/orgChart1"/>
    <dgm:cxn modelId="{BEEB7809-92FE-43D1-A2BD-C3A314E60BF4}" type="presParOf" srcId="{A88E9577-9A8B-493D-A59C-182D7847784F}" destId="{B7BD9FDD-2669-47C5-AAA9-06A333DBFF15}" srcOrd="0" destOrd="0" presId="urn:microsoft.com/office/officeart/2005/8/layout/orgChart1"/>
    <dgm:cxn modelId="{D3D88880-91E5-4C1F-B723-F63AA41EF467}" type="presParOf" srcId="{A88E9577-9A8B-493D-A59C-182D7847784F}" destId="{B8384925-0C4C-4C6C-AF22-F6A0A554A623}" srcOrd="1" destOrd="0" presId="urn:microsoft.com/office/officeart/2005/8/layout/orgChart1"/>
    <dgm:cxn modelId="{0C103BCC-C4C7-40BE-A053-BA554F944F2B}" type="presParOf" srcId="{B8384925-0C4C-4C6C-AF22-F6A0A554A623}" destId="{B03F31D7-B8B5-4975-A4AB-92DA7C153309}" srcOrd="0" destOrd="0" presId="urn:microsoft.com/office/officeart/2005/8/layout/orgChart1"/>
    <dgm:cxn modelId="{005F5BB0-FE60-478A-86CF-8233F37DD104}" type="presParOf" srcId="{B03F31D7-B8B5-4975-A4AB-92DA7C153309}" destId="{C15C264E-7A98-423B-A995-624DC1885479}" srcOrd="0" destOrd="0" presId="urn:microsoft.com/office/officeart/2005/8/layout/orgChart1"/>
    <dgm:cxn modelId="{AB7B46B0-44A1-472B-A135-F2B51F850DA2}" type="presParOf" srcId="{B03F31D7-B8B5-4975-A4AB-92DA7C153309}" destId="{55811079-B00A-4007-8505-9D25BAA1FA5C}" srcOrd="1" destOrd="0" presId="urn:microsoft.com/office/officeart/2005/8/layout/orgChart1"/>
    <dgm:cxn modelId="{8B270A04-9031-45C0-910D-7235DE8FC5BD}" type="presParOf" srcId="{B8384925-0C4C-4C6C-AF22-F6A0A554A623}" destId="{BDAF76A7-EEDA-443C-89CE-F54CD7E34556}" srcOrd="1" destOrd="0" presId="urn:microsoft.com/office/officeart/2005/8/layout/orgChart1"/>
    <dgm:cxn modelId="{F564B7AD-A9D7-472D-9709-764F54341E8D}" type="presParOf" srcId="{B8384925-0C4C-4C6C-AF22-F6A0A554A623}" destId="{A51B00BC-6EB8-4F6E-AAAD-A3F21CAC8BC1}" srcOrd="2" destOrd="0" presId="urn:microsoft.com/office/officeart/2005/8/layout/orgChart1"/>
    <dgm:cxn modelId="{23B9DA5B-64A2-4018-9CA3-22F18F229CF2}" type="presParOf" srcId="{D307CDC3-4138-4546-8419-1DD32369B538}" destId="{868BF37F-CF92-442D-9D02-7776281A31DE}" srcOrd="2" destOrd="0" presId="urn:microsoft.com/office/officeart/2005/8/layout/orgChart1"/>
    <dgm:cxn modelId="{54BFF8B5-2E9C-4E4C-B7DE-B0D9B53AE29A}" type="presParOf" srcId="{A897FD2C-A061-40E8-8285-8F8AECF7F1B8}" destId="{E04E285A-E366-4D92-8808-CD268EAD954F}" srcOrd="4" destOrd="0" presId="urn:microsoft.com/office/officeart/2005/8/layout/orgChart1"/>
    <dgm:cxn modelId="{368E8712-77D1-4257-B1A5-BE480036C3DC}" type="presParOf" srcId="{A897FD2C-A061-40E8-8285-8F8AECF7F1B8}" destId="{EA52A68F-B52E-4DEF-9D7A-86760754EA5A}" srcOrd="5" destOrd="0" presId="urn:microsoft.com/office/officeart/2005/8/layout/orgChart1"/>
    <dgm:cxn modelId="{D9048083-B34E-4234-9DFE-4BFCB15B55EA}" type="presParOf" srcId="{EA52A68F-B52E-4DEF-9D7A-86760754EA5A}" destId="{72FD1263-BFBB-4C11-A204-A4EDB4D16508}" srcOrd="0" destOrd="0" presId="urn:microsoft.com/office/officeart/2005/8/layout/orgChart1"/>
    <dgm:cxn modelId="{6BA1DD43-71E7-4827-A5F6-675385D1C557}" type="presParOf" srcId="{72FD1263-BFBB-4C11-A204-A4EDB4D16508}" destId="{3DF9D9A5-AE29-4CDB-B991-FC87FCDA0438}" srcOrd="0" destOrd="0" presId="urn:microsoft.com/office/officeart/2005/8/layout/orgChart1"/>
    <dgm:cxn modelId="{03C398EB-9255-4BE8-A420-157E369393AE}" type="presParOf" srcId="{72FD1263-BFBB-4C11-A204-A4EDB4D16508}" destId="{ABA21707-BE98-48DA-8C88-C85A51570899}" srcOrd="1" destOrd="0" presId="urn:microsoft.com/office/officeart/2005/8/layout/orgChart1"/>
    <dgm:cxn modelId="{5CF82D87-55BF-4858-9C73-58FDAE5AFD93}" type="presParOf" srcId="{EA52A68F-B52E-4DEF-9D7A-86760754EA5A}" destId="{DB474FE2-D8DC-41EB-A89C-CAF5ECD445CF}" srcOrd="1" destOrd="0" presId="urn:microsoft.com/office/officeart/2005/8/layout/orgChart1"/>
    <dgm:cxn modelId="{971BE80A-3354-43BC-BF8A-8F34CB1509DB}" type="presParOf" srcId="{DB474FE2-D8DC-41EB-A89C-CAF5ECD445CF}" destId="{CE1C6093-EE8D-40F3-A6A8-DB761E81EBCA}" srcOrd="0" destOrd="0" presId="urn:microsoft.com/office/officeart/2005/8/layout/orgChart1"/>
    <dgm:cxn modelId="{5AD265EE-1AE1-477B-AF96-65BB25078785}" type="presParOf" srcId="{DB474FE2-D8DC-41EB-A89C-CAF5ECD445CF}" destId="{A8E6B2AC-C58D-4963-9AD0-EC512B4D6D20}" srcOrd="1" destOrd="0" presId="urn:microsoft.com/office/officeart/2005/8/layout/orgChart1"/>
    <dgm:cxn modelId="{5275D621-01E3-4086-80C6-596FCF163F12}" type="presParOf" srcId="{A8E6B2AC-C58D-4963-9AD0-EC512B4D6D20}" destId="{3E172919-816C-4B58-9DF6-292D74AED4D6}" srcOrd="0" destOrd="0" presId="urn:microsoft.com/office/officeart/2005/8/layout/orgChart1"/>
    <dgm:cxn modelId="{14651DC6-7AB0-4F9F-A8E6-67956987A8CC}" type="presParOf" srcId="{3E172919-816C-4B58-9DF6-292D74AED4D6}" destId="{0EDB6083-8031-45B3-B894-E84BC4103FF6}" srcOrd="0" destOrd="0" presId="urn:microsoft.com/office/officeart/2005/8/layout/orgChart1"/>
    <dgm:cxn modelId="{89B77480-8E56-43C5-A5A8-D76A5D9BF312}" type="presParOf" srcId="{3E172919-816C-4B58-9DF6-292D74AED4D6}" destId="{BA8B8E34-DA5A-407A-A6DB-A9EFD002E273}" srcOrd="1" destOrd="0" presId="urn:microsoft.com/office/officeart/2005/8/layout/orgChart1"/>
    <dgm:cxn modelId="{D94E98EE-9C13-4795-B0E9-ADE9A5C66B68}" type="presParOf" srcId="{A8E6B2AC-C58D-4963-9AD0-EC512B4D6D20}" destId="{57516956-18AA-4B8B-8DB4-0C131AC66D8F}" srcOrd="1" destOrd="0" presId="urn:microsoft.com/office/officeart/2005/8/layout/orgChart1"/>
    <dgm:cxn modelId="{0DFB9C08-0442-4553-8A5A-04C40BAE60DB}" type="presParOf" srcId="{A8E6B2AC-C58D-4963-9AD0-EC512B4D6D20}" destId="{E16F7C95-AF9B-4703-AB25-8F519C708187}" srcOrd="2" destOrd="0" presId="urn:microsoft.com/office/officeart/2005/8/layout/orgChart1"/>
    <dgm:cxn modelId="{F9ECEDEA-08E9-4C0B-AFFB-2EE845A90588}" type="presParOf" srcId="{EA52A68F-B52E-4DEF-9D7A-86760754EA5A}" destId="{28377BF3-942D-4CFF-91D8-3C83FCA438D0}" srcOrd="2" destOrd="0" presId="urn:microsoft.com/office/officeart/2005/8/layout/orgChart1"/>
    <dgm:cxn modelId="{2A3A70CA-F775-4AAF-9709-0727A19D3F5B}" type="presParOf" srcId="{A897FD2C-A061-40E8-8285-8F8AECF7F1B8}" destId="{1D757D60-A67A-42E5-8ED9-93C4F9366058}" srcOrd="6" destOrd="0" presId="urn:microsoft.com/office/officeart/2005/8/layout/orgChart1"/>
    <dgm:cxn modelId="{373B13CC-6F97-45B7-9CBD-11D9C3E2AB2C}" type="presParOf" srcId="{A897FD2C-A061-40E8-8285-8F8AECF7F1B8}" destId="{0A546C59-D13B-45E5-B661-5634CBDC216D}" srcOrd="7" destOrd="0" presId="urn:microsoft.com/office/officeart/2005/8/layout/orgChart1"/>
    <dgm:cxn modelId="{107BF48A-9BB7-4B0D-B64B-6C806F712371}" type="presParOf" srcId="{0A546C59-D13B-45E5-B661-5634CBDC216D}" destId="{7B5AE8F3-25FE-439B-98BF-B4A150882F6B}" srcOrd="0" destOrd="0" presId="urn:microsoft.com/office/officeart/2005/8/layout/orgChart1"/>
    <dgm:cxn modelId="{79D43CAF-6A51-4139-9C72-566CB23ACFC1}" type="presParOf" srcId="{7B5AE8F3-25FE-439B-98BF-B4A150882F6B}" destId="{F3A52EA2-0C94-49F0-88F5-DF5C8746FC1D}" srcOrd="0" destOrd="0" presId="urn:microsoft.com/office/officeart/2005/8/layout/orgChart1"/>
    <dgm:cxn modelId="{F997F231-5690-41D6-ABE2-BF17BC63FB2D}" type="presParOf" srcId="{7B5AE8F3-25FE-439B-98BF-B4A150882F6B}" destId="{E3456980-CB9A-4955-B615-59C15B047025}" srcOrd="1" destOrd="0" presId="urn:microsoft.com/office/officeart/2005/8/layout/orgChart1"/>
    <dgm:cxn modelId="{8F8B1EA1-DB15-45DC-80DD-180F11953C45}" type="presParOf" srcId="{0A546C59-D13B-45E5-B661-5634CBDC216D}" destId="{E5D24893-4549-42B6-AC01-A23B1F5F3627}" srcOrd="1" destOrd="0" presId="urn:microsoft.com/office/officeart/2005/8/layout/orgChart1"/>
    <dgm:cxn modelId="{BE7D68E4-C8B1-4A95-8220-99EA47D7430E}" type="presParOf" srcId="{E5D24893-4549-42B6-AC01-A23B1F5F3627}" destId="{05605255-AFA8-4CB6-B742-91C0652A9A62}" srcOrd="0" destOrd="0" presId="urn:microsoft.com/office/officeart/2005/8/layout/orgChart1"/>
    <dgm:cxn modelId="{4F87B42E-35D6-47C4-A12A-2E4C23CE2BAA}" type="presParOf" srcId="{E5D24893-4549-42B6-AC01-A23B1F5F3627}" destId="{CB0DBD29-965C-4E06-A53D-0A8C8DB95762}" srcOrd="1" destOrd="0" presId="urn:microsoft.com/office/officeart/2005/8/layout/orgChart1"/>
    <dgm:cxn modelId="{356D7EB0-A8D8-49DD-B993-2F502FE8552F}" type="presParOf" srcId="{CB0DBD29-965C-4E06-A53D-0A8C8DB95762}" destId="{1A95C04C-AFDA-47F2-A2D8-AA9F5CEA8080}" srcOrd="0" destOrd="0" presId="urn:microsoft.com/office/officeart/2005/8/layout/orgChart1"/>
    <dgm:cxn modelId="{DD4B3940-F40D-4DDC-8F3F-2D194388313C}" type="presParOf" srcId="{1A95C04C-AFDA-47F2-A2D8-AA9F5CEA8080}" destId="{82DDDCEC-48F0-4743-8B38-7E3ECCD2F716}" srcOrd="0" destOrd="0" presId="urn:microsoft.com/office/officeart/2005/8/layout/orgChart1"/>
    <dgm:cxn modelId="{2E3F63AC-F5DB-43E6-919E-54FEE41C754C}" type="presParOf" srcId="{1A95C04C-AFDA-47F2-A2D8-AA9F5CEA8080}" destId="{A0E8AEED-A041-44F3-B174-DA48280753A7}" srcOrd="1" destOrd="0" presId="urn:microsoft.com/office/officeart/2005/8/layout/orgChart1"/>
    <dgm:cxn modelId="{04073466-F4E7-48CF-AC60-22936375DD6F}" type="presParOf" srcId="{CB0DBD29-965C-4E06-A53D-0A8C8DB95762}" destId="{FEAFEB06-A35D-466B-908A-9D4BD3BA2D55}" srcOrd="1" destOrd="0" presId="urn:microsoft.com/office/officeart/2005/8/layout/orgChart1"/>
    <dgm:cxn modelId="{F3907076-B4BB-47B6-A746-115D2AB66AF3}" type="presParOf" srcId="{CB0DBD29-965C-4E06-A53D-0A8C8DB95762}" destId="{B82565FD-CFE4-4C68-BAD0-F2803C8F8CFD}" srcOrd="2" destOrd="0" presId="urn:microsoft.com/office/officeart/2005/8/layout/orgChart1"/>
    <dgm:cxn modelId="{44359B27-A1D2-48C4-91C0-441B20D76E5A}" type="presParOf" srcId="{0A546C59-D13B-45E5-B661-5634CBDC216D}" destId="{2B9F600C-9E74-4874-BA9F-F6D24D55F629}" srcOrd="2" destOrd="0" presId="urn:microsoft.com/office/officeart/2005/8/layout/orgChart1"/>
    <dgm:cxn modelId="{3AC4FE84-455E-4BC8-AC61-AAE858910AF1}" type="presParOf" srcId="{97B0A36E-8902-455D-AE64-902B3F616FA2}" destId="{DDBC5ADF-65E8-4C4C-80AB-D0B46B4F95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B9C5D-4605-4264-91C5-85F269ECA587}">
      <dsp:nvSpPr>
        <dsp:cNvPr id="0" name=""/>
        <dsp:cNvSpPr/>
      </dsp:nvSpPr>
      <dsp:spPr>
        <a:xfrm>
          <a:off x="0" y="15722"/>
          <a:ext cx="6104020" cy="707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/>
            <a:t>Wdrażanie LSR</a:t>
          </a:r>
          <a:endParaRPr lang="pl-PL" sz="3100" kern="1200"/>
        </a:p>
      </dsp:txBody>
      <dsp:txXfrm>
        <a:off x="34526" y="50248"/>
        <a:ext cx="6034968" cy="638212"/>
      </dsp:txXfrm>
    </dsp:sp>
    <dsp:sp modelId="{05A4D0AB-F675-4A04-9B5C-2A4E80ED48B3}">
      <dsp:nvSpPr>
        <dsp:cNvPr id="0" name=""/>
        <dsp:cNvSpPr/>
      </dsp:nvSpPr>
      <dsp:spPr>
        <a:xfrm>
          <a:off x="0" y="722986"/>
          <a:ext cx="610402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803" tIns="30480" rIns="170688" bIns="3048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/>
            <a:t>1 500 000,00 EUR</a:t>
          </a:r>
        </a:p>
      </dsp:txBody>
      <dsp:txXfrm>
        <a:off x="0" y="722986"/>
        <a:ext cx="6104020" cy="513360"/>
      </dsp:txXfrm>
    </dsp:sp>
    <dsp:sp modelId="{5188F42D-1812-4C65-B06D-178A8C88EAF2}">
      <dsp:nvSpPr>
        <dsp:cNvPr id="0" name=""/>
        <dsp:cNvSpPr/>
      </dsp:nvSpPr>
      <dsp:spPr>
        <a:xfrm>
          <a:off x="0" y="1236347"/>
          <a:ext cx="6104020" cy="707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/>
            <a:t>Zarządzanie LSR</a:t>
          </a:r>
          <a:endParaRPr lang="pl-PL" sz="3100" kern="1200"/>
        </a:p>
      </dsp:txBody>
      <dsp:txXfrm>
        <a:off x="34526" y="1270873"/>
        <a:ext cx="6034968" cy="638212"/>
      </dsp:txXfrm>
    </dsp:sp>
    <dsp:sp modelId="{B6425841-26EC-4F83-972B-D75D706FE604}">
      <dsp:nvSpPr>
        <dsp:cNvPr id="0" name=""/>
        <dsp:cNvSpPr/>
      </dsp:nvSpPr>
      <dsp:spPr>
        <a:xfrm>
          <a:off x="0" y="1943612"/>
          <a:ext cx="610402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803" tIns="30480" rIns="170688" bIns="3048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/>
            <a:t>362 500,00 EUR</a:t>
          </a:r>
        </a:p>
      </dsp:txBody>
      <dsp:txXfrm>
        <a:off x="0" y="1943612"/>
        <a:ext cx="6104020" cy="513360"/>
      </dsp:txXfrm>
    </dsp:sp>
    <dsp:sp modelId="{B5553408-909B-4E06-972F-DF31488EE999}">
      <dsp:nvSpPr>
        <dsp:cNvPr id="0" name=""/>
        <dsp:cNvSpPr/>
      </dsp:nvSpPr>
      <dsp:spPr>
        <a:xfrm>
          <a:off x="0" y="2456971"/>
          <a:ext cx="6104020" cy="707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 dirty="0"/>
            <a:t>Razem</a:t>
          </a:r>
          <a:endParaRPr lang="pl-PL" sz="3100" kern="1200" dirty="0"/>
        </a:p>
      </dsp:txBody>
      <dsp:txXfrm>
        <a:off x="34526" y="2491497"/>
        <a:ext cx="6034968" cy="638212"/>
      </dsp:txXfrm>
    </dsp:sp>
    <dsp:sp modelId="{B49EE2F6-378E-4CEC-BF80-6C15B4D842DD}">
      <dsp:nvSpPr>
        <dsp:cNvPr id="0" name=""/>
        <dsp:cNvSpPr/>
      </dsp:nvSpPr>
      <dsp:spPr>
        <a:xfrm>
          <a:off x="0" y="3164237"/>
          <a:ext cx="610402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803" tIns="30480" rIns="170688" bIns="3048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/>
            <a:t>1 862 500,00 EUR</a:t>
          </a:r>
        </a:p>
      </dsp:txBody>
      <dsp:txXfrm>
        <a:off x="0" y="3164237"/>
        <a:ext cx="6104020" cy="513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22CE8-E9ED-4F71-8C5F-57DA569A0670}">
      <dsp:nvSpPr>
        <dsp:cNvPr id="0" name=""/>
        <dsp:cNvSpPr/>
      </dsp:nvSpPr>
      <dsp:spPr>
        <a:xfrm>
          <a:off x="6521474" y="4483150"/>
          <a:ext cx="91440" cy="609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990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4FA4B-9AD4-44D6-AB8D-CBDBF51ECB4D}">
      <dsp:nvSpPr>
        <dsp:cNvPr id="0" name=""/>
        <dsp:cNvSpPr/>
      </dsp:nvSpPr>
      <dsp:spPr>
        <a:xfrm>
          <a:off x="3933825" y="2934927"/>
          <a:ext cx="2633369" cy="492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08"/>
              </a:lnTo>
              <a:lnTo>
                <a:pt x="2633369" y="246308"/>
              </a:lnTo>
              <a:lnTo>
                <a:pt x="2633369" y="4926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F0D23-DF53-46BD-9BB6-772CE9A35462}">
      <dsp:nvSpPr>
        <dsp:cNvPr id="0" name=""/>
        <dsp:cNvSpPr/>
      </dsp:nvSpPr>
      <dsp:spPr>
        <a:xfrm>
          <a:off x="3786164" y="4483150"/>
          <a:ext cx="91440" cy="609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990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34FDA-F9A6-40B7-A7AB-36882B0505AD}">
      <dsp:nvSpPr>
        <dsp:cNvPr id="0" name=""/>
        <dsp:cNvSpPr/>
      </dsp:nvSpPr>
      <dsp:spPr>
        <a:xfrm>
          <a:off x="3831884" y="2934927"/>
          <a:ext cx="101940" cy="492616"/>
        </a:xfrm>
        <a:custGeom>
          <a:avLst/>
          <a:gdLst/>
          <a:ahLst/>
          <a:cxnLst/>
          <a:rect l="0" t="0" r="0" b="0"/>
          <a:pathLst>
            <a:path>
              <a:moveTo>
                <a:pt x="101940" y="0"/>
              </a:moveTo>
              <a:lnTo>
                <a:pt x="101940" y="246308"/>
              </a:lnTo>
              <a:lnTo>
                <a:pt x="0" y="246308"/>
              </a:lnTo>
              <a:lnTo>
                <a:pt x="0" y="4926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EB550-7410-4A3B-80ED-8743726B3B15}">
      <dsp:nvSpPr>
        <dsp:cNvPr id="0" name=""/>
        <dsp:cNvSpPr/>
      </dsp:nvSpPr>
      <dsp:spPr>
        <a:xfrm>
          <a:off x="1050854" y="4483150"/>
          <a:ext cx="91440" cy="609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990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70686-E2CC-4D0B-BE39-7622FEF464BC}">
      <dsp:nvSpPr>
        <dsp:cNvPr id="0" name=""/>
        <dsp:cNvSpPr/>
      </dsp:nvSpPr>
      <dsp:spPr>
        <a:xfrm>
          <a:off x="1096574" y="2934927"/>
          <a:ext cx="2837250" cy="492616"/>
        </a:xfrm>
        <a:custGeom>
          <a:avLst/>
          <a:gdLst/>
          <a:ahLst/>
          <a:cxnLst/>
          <a:rect l="0" t="0" r="0" b="0"/>
          <a:pathLst>
            <a:path>
              <a:moveTo>
                <a:pt x="2837250" y="0"/>
              </a:moveTo>
              <a:lnTo>
                <a:pt x="2837250" y="246308"/>
              </a:lnTo>
              <a:lnTo>
                <a:pt x="0" y="246308"/>
              </a:lnTo>
              <a:lnTo>
                <a:pt x="0" y="4926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E04D4-2E25-4984-A485-21AF05CDB566}">
      <dsp:nvSpPr>
        <dsp:cNvPr id="0" name=""/>
        <dsp:cNvSpPr/>
      </dsp:nvSpPr>
      <dsp:spPr>
        <a:xfrm>
          <a:off x="2549868" y="1334996"/>
          <a:ext cx="2767912" cy="1599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4895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Cel 1 - Zwiększenie dostępności usług komercyjnych na obszarze LSR</a:t>
          </a:r>
        </a:p>
      </dsp:txBody>
      <dsp:txXfrm>
        <a:off x="2549868" y="1334996"/>
        <a:ext cx="2767912" cy="1599930"/>
      </dsp:txXfrm>
    </dsp:sp>
    <dsp:sp modelId="{536B008B-2DD2-44B3-9153-CF55C7BA0377}">
      <dsp:nvSpPr>
        <dsp:cNvPr id="0" name=""/>
        <dsp:cNvSpPr/>
      </dsp:nvSpPr>
      <dsp:spPr>
        <a:xfrm>
          <a:off x="3322181" y="2428186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737 000 EUR</a:t>
          </a:r>
        </a:p>
      </dsp:txBody>
      <dsp:txXfrm>
        <a:off x="3322181" y="2428186"/>
        <a:ext cx="1834931" cy="351868"/>
      </dsp:txXfrm>
    </dsp:sp>
    <dsp:sp modelId="{08267BD9-C259-4FAF-97D4-0E2EAFADA6D6}">
      <dsp:nvSpPr>
        <dsp:cNvPr id="0" name=""/>
        <dsp:cNvSpPr/>
      </dsp:nvSpPr>
      <dsp:spPr>
        <a:xfrm>
          <a:off x="77167" y="3427543"/>
          <a:ext cx="2038812" cy="1055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4895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1.1. Przedsięwzięcie: Wspieramy nowe firmy</a:t>
          </a:r>
        </a:p>
      </dsp:txBody>
      <dsp:txXfrm>
        <a:off x="77167" y="3427543"/>
        <a:ext cx="2038812" cy="1055606"/>
      </dsp:txXfrm>
    </dsp:sp>
    <dsp:sp modelId="{19D0E2C9-5623-4632-86F2-FE5EA4D5AA1B}">
      <dsp:nvSpPr>
        <dsp:cNvPr id="0" name=""/>
        <dsp:cNvSpPr/>
      </dsp:nvSpPr>
      <dsp:spPr>
        <a:xfrm>
          <a:off x="484930" y="4248571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+mn-lt"/>
            </a:rPr>
            <a:t>268 000 EUR</a:t>
          </a:r>
        </a:p>
      </dsp:txBody>
      <dsp:txXfrm>
        <a:off x="484930" y="4248571"/>
        <a:ext cx="1834931" cy="351868"/>
      </dsp:txXfrm>
    </dsp:sp>
    <dsp:sp modelId="{694ECE4B-1B60-4044-976F-1B5E58C8166B}">
      <dsp:nvSpPr>
        <dsp:cNvPr id="0" name=""/>
        <dsp:cNvSpPr/>
      </dsp:nvSpPr>
      <dsp:spPr>
        <a:xfrm>
          <a:off x="77167" y="5093056"/>
          <a:ext cx="2038812" cy="1055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4895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Operacje  polegających na tworzeniu nowego przedsiębiorstwa</a:t>
          </a:r>
        </a:p>
      </dsp:txBody>
      <dsp:txXfrm>
        <a:off x="77167" y="5093056"/>
        <a:ext cx="2038812" cy="1055606"/>
      </dsp:txXfrm>
    </dsp:sp>
    <dsp:sp modelId="{EA7DDC36-4289-4075-AD11-05DBE5959BF1}">
      <dsp:nvSpPr>
        <dsp:cNvPr id="0" name=""/>
        <dsp:cNvSpPr/>
      </dsp:nvSpPr>
      <dsp:spPr>
        <a:xfrm>
          <a:off x="532546" y="6100247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+mn-lt"/>
            </a:rPr>
            <a:t>12 szt.</a:t>
          </a:r>
        </a:p>
      </dsp:txBody>
      <dsp:txXfrm>
        <a:off x="532546" y="6100247"/>
        <a:ext cx="1834931" cy="351868"/>
      </dsp:txXfrm>
    </dsp:sp>
    <dsp:sp modelId="{EA927F29-5157-4E06-94C9-F90EDE699A51}">
      <dsp:nvSpPr>
        <dsp:cNvPr id="0" name=""/>
        <dsp:cNvSpPr/>
      </dsp:nvSpPr>
      <dsp:spPr>
        <a:xfrm>
          <a:off x="2812478" y="3427543"/>
          <a:ext cx="2038812" cy="1055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4895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1.2. Przedsięwzięcie: Wspieramy przedsiębiorców</a:t>
          </a:r>
        </a:p>
      </dsp:txBody>
      <dsp:txXfrm>
        <a:off x="2812478" y="3427543"/>
        <a:ext cx="2038812" cy="1055606"/>
      </dsp:txXfrm>
    </dsp:sp>
    <dsp:sp modelId="{3942C709-1EEA-4210-98E7-D89FC6EC460B}">
      <dsp:nvSpPr>
        <dsp:cNvPr id="0" name=""/>
        <dsp:cNvSpPr/>
      </dsp:nvSpPr>
      <dsp:spPr>
        <a:xfrm>
          <a:off x="3220240" y="4248571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+mn-lt"/>
            </a:rPr>
            <a:t>335 000 EUR</a:t>
          </a:r>
        </a:p>
      </dsp:txBody>
      <dsp:txXfrm>
        <a:off x="3220240" y="4248571"/>
        <a:ext cx="1834931" cy="351868"/>
      </dsp:txXfrm>
    </dsp:sp>
    <dsp:sp modelId="{E6FCBC05-44EB-4B05-BCCA-27181C56C8FE}">
      <dsp:nvSpPr>
        <dsp:cNvPr id="0" name=""/>
        <dsp:cNvSpPr/>
      </dsp:nvSpPr>
      <dsp:spPr>
        <a:xfrm>
          <a:off x="2812478" y="5093056"/>
          <a:ext cx="2038812" cy="1055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4895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Operacje polegające na rozwoju istniejącego przedsiębiorstwa</a:t>
          </a:r>
        </a:p>
      </dsp:txBody>
      <dsp:txXfrm>
        <a:off x="2812478" y="5093056"/>
        <a:ext cx="2038812" cy="1055606"/>
      </dsp:txXfrm>
    </dsp:sp>
    <dsp:sp modelId="{D3A42B58-F955-4859-9382-DC8259BC8673}">
      <dsp:nvSpPr>
        <dsp:cNvPr id="0" name=""/>
        <dsp:cNvSpPr/>
      </dsp:nvSpPr>
      <dsp:spPr>
        <a:xfrm>
          <a:off x="3258333" y="6100247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+mn-lt"/>
            </a:rPr>
            <a:t>3 szt.</a:t>
          </a:r>
        </a:p>
      </dsp:txBody>
      <dsp:txXfrm>
        <a:off x="3258333" y="6100247"/>
        <a:ext cx="1834931" cy="351868"/>
      </dsp:txXfrm>
    </dsp:sp>
    <dsp:sp modelId="{A7742732-60A5-42BE-9821-2019A95BEC23}">
      <dsp:nvSpPr>
        <dsp:cNvPr id="0" name=""/>
        <dsp:cNvSpPr/>
      </dsp:nvSpPr>
      <dsp:spPr>
        <a:xfrm>
          <a:off x="5547788" y="3427543"/>
          <a:ext cx="2038812" cy="1055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4895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1.3. Przedsięwzięcie: Nowa oferta usług w gospodarstwach rolnych</a:t>
          </a:r>
        </a:p>
      </dsp:txBody>
      <dsp:txXfrm>
        <a:off x="5547788" y="3427543"/>
        <a:ext cx="2038812" cy="1055606"/>
      </dsp:txXfrm>
    </dsp:sp>
    <dsp:sp modelId="{497FE5B7-0BD4-4A81-A855-A995D29CE77A}">
      <dsp:nvSpPr>
        <dsp:cNvPr id="0" name=""/>
        <dsp:cNvSpPr/>
      </dsp:nvSpPr>
      <dsp:spPr>
        <a:xfrm>
          <a:off x="5955550" y="4248571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+mn-lt"/>
            </a:rPr>
            <a:t>134 000  EUR</a:t>
          </a:r>
        </a:p>
      </dsp:txBody>
      <dsp:txXfrm>
        <a:off x="5955550" y="4248571"/>
        <a:ext cx="1834931" cy="351868"/>
      </dsp:txXfrm>
    </dsp:sp>
    <dsp:sp modelId="{DFE80000-14A4-42EF-AF7B-A2E64B2D7A08}">
      <dsp:nvSpPr>
        <dsp:cNvPr id="0" name=""/>
        <dsp:cNvSpPr/>
      </dsp:nvSpPr>
      <dsp:spPr>
        <a:xfrm>
          <a:off x="5547788" y="5093056"/>
          <a:ext cx="2038812" cy="1055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4895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Operacje polegające na rozwoju pozarolniczych funkcji małych gospodarstw rolnych poprzez wsparcie zagród edukacyjnych i agroturystyki</a:t>
          </a:r>
        </a:p>
      </dsp:txBody>
      <dsp:txXfrm>
        <a:off x="5547788" y="5093056"/>
        <a:ext cx="2038812" cy="1055606"/>
      </dsp:txXfrm>
    </dsp:sp>
    <dsp:sp modelId="{FBEA7CDA-DF98-42AC-A6E7-A85594BA544F}">
      <dsp:nvSpPr>
        <dsp:cNvPr id="0" name=""/>
        <dsp:cNvSpPr/>
      </dsp:nvSpPr>
      <dsp:spPr>
        <a:xfrm>
          <a:off x="5965074" y="6100251"/>
          <a:ext cx="1834931" cy="35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+mn-lt"/>
            </a:rPr>
            <a:t>4 szt.</a:t>
          </a:r>
        </a:p>
      </dsp:txBody>
      <dsp:txXfrm>
        <a:off x="5965074" y="6100251"/>
        <a:ext cx="1834931" cy="3518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05255-AFA8-4CB6-B742-91C0652A9A62}">
      <dsp:nvSpPr>
        <dsp:cNvPr id="0" name=""/>
        <dsp:cNvSpPr/>
      </dsp:nvSpPr>
      <dsp:spPr>
        <a:xfrm>
          <a:off x="9327701" y="3327810"/>
          <a:ext cx="361170" cy="1085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5888"/>
              </a:lnTo>
              <a:lnTo>
                <a:pt x="361170" y="108588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57D60-A67A-42E5-8ED9-93C4F9366058}">
      <dsp:nvSpPr>
        <dsp:cNvPr id="0" name=""/>
        <dsp:cNvSpPr/>
      </dsp:nvSpPr>
      <dsp:spPr>
        <a:xfrm>
          <a:off x="5749550" y="1618270"/>
          <a:ext cx="4541271" cy="505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19"/>
              </a:lnTo>
              <a:lnTo>
                <a:pt x="4541271" y="252819"/>
              </a:lnTo>
              <a:lnTo>
                <a:pt x="4541271" y="5056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C6093-EE8D-40F3-A6A8-DB761E81EBCA}">
      <dsp:nvSpPr>
        <dsp:cNvPr id="0" name=""/>
        <dsp:cNvSpPr/>
      </dsp:nvSpPr>
      <dsp:spPr>
        <a:xfrm>
          <a:off x="6414260" y="3327810"/>
          <a:ext cx="321393" cy="1094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743"/>
              </a:lnTo>
              <a:lnTo>
                <a:pt x="321393" y="10947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E285A-E366-4D92-8808-CD268EAD954F}">
      <dsp:nvSpPr>
        <dsp:cNvPr id="0" name=""/>
        <dsp:cNvSpPr/>
      </dsp:nvSpPr>
      <dsp:spPr>
        <a:xfrm>
          <a:off x="5749550" y="1618270"/>
          <a:ext cx="1627830" cy="505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19"/>
              </a:lnTo>
              <a:lnTo>
                <a:pt x="1627830" y="252819"/>
              </a:lnTo>
              <a:lnTo>
                <a:pt x="1627830" y="5056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D9FDD-2669-47C5-AAA9-06A333DBFF15}">
      <dsp:nvSpPr>
        <dsp:cNvPr id="0" name=""/>
        <dsp:cNvSpPr/>
      </dsp:nvSpPr>
      <dsp:spPr>
        <a:xfrm>
          <a:off x="3500820" y="3327810"/>
          <a:ext cx="361170" cy="1107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588"/>
              </a:lnTo>
              <a:lnTo>
                <a:pt x="361170" y="110758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CB3DE-013A-4014-B454-9B54135DBE80}">
      <dsp:nvSpPr>
        <dsp:cNvPr id="0" name=""/>
        <dsp:cNvSpPr/>
      </dsp:nvSpPr>
      <dsp:spPr>
        <a:xfrm>
          <a:off x="4463940" y="1618270"/>
          <a:ext cx="1285609" cy="505638"/>
        </a:xfrm>
        <a:custGeom>
          <a:avLst/>
          <a:gdLst/>
          <a:ahLst/>
          <a:cxnLst/>
          <a:rect l="0" t="0" r="0" b="0"/>
          <a:pathLst>
            <a:path>
              <a:moveTo>
                <a:pt x="1285609" y="0"/>
              </a:moveTo>
              <a:lnTo>
                <a:pt x="1285609" y="252819"/>
              </a:lnTo>
              <a:lnTo>
                <a:pt x="0" y="252819"/>
              </a:lnTo>
              <a:lnTo>
                <a:pt x="0" y="5056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AEE25-E71B-4C02-B448-767673C88CFD}">
      <dsp:nvSpPr>
        <dsp:cNvPr id="0" name=""/>
        <dsp:cNvSpPr/>
      </dsp:nvSpPr>
      <dsp:spPr>
        <a:xfrm>
          <a:off x="345588" y="3340162"/>
          <a:ext cx="260740" cy="1095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236"/>
              </a:lnTo>
              <a:lnTo>
                <a:pt x="260740" y="109523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FE3D0-9F07-4D97-86C4-1DD72888448B}">
      <dsp:nvSpPr>
        <dsp:cNvPr id="0" name=""/>
        <dsp:cNvSpPr/>
      </dsp:nvSpPr>
      <dsp:spPr>
        <a:xfrm>
          <a:off x="1308708" y="1618270"/>
          <a:ext cx="4440841" cy="517990"/>
        </a:xfrm>
        <a:custGeom>
          <a:avLst/>
          <a:gdLst/>
          <a:ahLst/>
          <a:cxnLst/>
          <a:rect l="0" t="0" r="0" b="0"/>
          <a:pathLst>
            <a:path>
              <a:moveTo>
                <a:pt x="4440841" y="0"/>
              </a:moveTo>
              <a:lnTo>
                <a:pt x="4440841" y="265171"/>
              </a:lnTo>
              <a:lnTo>
                <a:pt x="0" y="265171"/>
              </a:lnTo>
              <a:lnTo>
                <a:pt x="0" y="51799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27E10-D59C-4839-A3EC-4381B7C8A2E6}">
      <dsp:nvSpPr>
        <dsp:cNvPr id="0" name=""/>
        <dsp:cNvSpPr/>
      </dsp:nvSpPr>
      <dsp:spPr>
        <a:xfrm>
          <a:off x="3805732" y="414369"/>
          <a:ext cx="3887637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Cel 2 - Budowanie świadomej, zaangażowanej </a:t>
          </a:r>
          <a:br>
            <a:rPr lang="pl-PL" sz="1400" kern="1200" dirty="0"/>
          </a:br>
          <a:r>
            <a:rPr lang="pl-PL" sz="1400" kern="1200" dirty="0"/>
            <a:t>i </a:t>
          </a:r>
          <a:r>
            <a:rPr lang="pl-PL" sz="1400" kern="1200" dirty="0" err="1"/>
            <a:t>inkluzywnej</a:t>
          </a:r>
          <a:r>
            <a:rPr lang="pl-PL" sz="1400" kern="1200" dirty="0"/>
            <a:t> społeczności lokalnej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763 000 EUR</a:t>
          </a:r>
        </a:p>
      </dsp:txBody>
      <dsp:txXfrm>
        <a:off x="3805732" y="414369"/>
        <a:ext cx="3887637" cy="1203901"/>
      </dsp:txXfrm>
    </dsp:sp>
    <dsp:sp modelId="{CFEF81A2-5760-41B9-869A-3E570AC1F154}">
      <dsp:nvSpPr>
        <dsp:cNvPr id="0" name=""/>
        <dsp:cNvSpPr/>
      </dsp:nvSpPr>
      <dsp:spPr>
        <a:xfrm>
          <a:off x="104807" y="2136261"/>
          <a:ext cx="2407802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2.1. Przedsięwzięcie: Włączenie społeczne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113 000 EUR</a:t>
          </a:r>
        </a:p>
      </dsp:txBody>
      <dsp:txXfrm>
        <a:off x="104807" y="2136261"/>
        <a:ext cx="2407802" cy="1203901"/>
      </dsp:txXfrm>
    </dsp:sp>
    <dsp:sp modelId="{C170CC60-B470-4517-94EA-765D89C41148}">
      <dsp:nvSpPr>
        <dsp:cNvPr id="0" name=""/>
        <dsp:cNvSpPr/>
      </dsp:nvSpPr>
      <dsp:spPr>
        <a:xfrm>
          <a:off x="606328" y="3833448"/>
          <a:ext cx="2750023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 grantowy seniorzy i młodzież – 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 grantowy włączenie cyfrowe i społeczne – 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 w partnerstwie - 1</a:t>
          </a:r>
        </a:p>
      </dsp:txBody>
      <dsp:txXfrm>
        <a:off x="606328" y="3833448"/>
        <a:ext cx="2750023" cy="1203901"/>
      </dsp:txXfrm>
    </dsp:sp>
    <dsp:sp modelId="{6F27BD2F-148A-4C05-A2BD-16B50EFED3E0}">
      <dsp:nvSpPr>
        <dsp:cNvPr id="0" name=""/>
        <dsp:cNvSpPr/>
      </dsp:nvSpPr>
      <dsp:spPr>
        <a:xfrm>
          <a:off x="3260039" y="2123908"/>
          <a:ext cx="2407802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2.2. Przedsięwzięcie: Rozwijamy kompetencje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90 000 EUR</a:t>
          </a:r>
        </a:p>
      </dsp:txBody>
      <dsp:txXfrm>
        <a:off x="3260039" y="2123908"/>
        <a:ext cx="2407802" cy="1203901"/>
      </dsp:txXfrm>
    </dsp:sp>
    <dsp:sp modelId="{C15C264E-7A98-423B-A995-624DC1885479}">
      <dsp:nvSpPr>
        <dsp:cNvPr id="0" name=""/>
        <dsp:cNvSpPr/>
      </dsp:nvSpPr>
      <dsp:spPr>
        <a:xfrm>
          <a:off x="3861990" y="3833448"/>
          <a:ext cx="2407802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 grantowy SV – 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 grantowy EKO – 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Operacja własna - 1</a:t>
          </a:r>
        </a:p>
      </dsp:txBody>
      <dsp:txXfrm>
        <a:off x="3861990" y="3833448"/>
        <a:ext cx="2407802" cy="1203901"/>
      </dsp:txXfrm>
    </dsp:sp>
    <dsp:sp modelId="{3DF9D9A5-AE29-4CDB-B991-FC87FCDA0438}">
      <dsp:nvSpPr>
        <dsp:cNvPr id="0" name=""/>
        <dsp:cNvSpPr/>
      </dsp:nvSpPr>
      <dsp:spPr>
        <a:xfrm>
          <a:off x="6173480" y="2123908"/>
          <a:ext cx="2407802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2.3. Przedsięwzięcie: Tworzymy zieloną przestrzeń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450 000 EUR</a:t>
          </a:r>
        </a:p>
      </dsp:txBody>
      <dsp:txXfrm>
        <a:off x="6173480" y="2123908"/>
        <a:ext cx="2407802" cy="1203901"/>
      </dsp:txXfrm>
    </dsp:sp>
    <dsp:sp modelId="{0EDB6083-8031-45B3-B894-E84BC4103FF6}">
      <dsp:nvSpPr>
        <dsp:cNvPr id="0" name=""/>
        <dsp:cNvSpPr/>
      </dsp:nvSpPr>
      <dsp:spPr>
        <a:xfrm>
          <a:off x="6735654" y="3847449"/>
          <a:ext cx="2407802" cy="1150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Operacje dotyczą rozwoju infrastruktury sprzyjającej dbaniu o więzi społeczne – 10 obiektów</a:t>
          </a:r>
        </a:p>
      </dsp:txBody>
      <dsp:txXfrm>
        <a:off x="6735654" y="3847449"/>
        <a:ext cx="2407802" cy="1150207"/>
      </dsp:txXfrm>
    </dsp:sp>
    <dsp:sp modelId="{F3A52EA2-0C94-49F0-88F5-DF5C8746FC1D}">
      <dsp:nvSpPr>
        <dsp:cNvPr id="0" name=""/>
        <dsp:cNvSpPr/>
      </dsp:nvSpPr>
      <dsp:spPr>
        <a:xfrm>
          <a:off x="9086920" y="2123908"/>
          <a:ext cx="2407802" cy="1203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2.4. Przedsięwzięcie: Dbamy o dziedzictwo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110 000 EUR</a:t>
          </a:r>
        </a:p>
      </dsp:txBody>
      <dsp:txXfrm>
        <a:off x="9086920" y="2123908"/>
        <a:ext cx="2407802" cy="1203901"/>
      </dsp:txXfrm>
    </dsp:sp>
    <dsp:sp modelId="{82DDDCEC-48F0-4743-8B38-7E3ECCD2F716}">
      <dsp:nvSpPr>
        <dsp:cNvPr id="0" name=""/>
        <dsp:cNvSpPr/>
      </dsp:nvSpPr>
      <dsp:spPr>
        <a:xfrm>
          <a:off x="9688871" y="3833448"/>
          <a:ext cx="2407802" cy="1160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 grantowy - 1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Operacja partnerska krajowa - 1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Operacja partnerska zagraniczna - 1</a:t>
          </a:r>
        </a:p>
      </dsp:txBody>
      <dsp:txXfrm>
        <a:off x="9688871" y="3833448"/>
        <a:ext cx="2407802" cy="1160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65" cy="495947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092" y="0"/>
            <a:ext cx="2946065" cy="495947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28A05762-16A2-4598-BD9C-4A0E7D5AC086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151"/>
            <a:ext cx="2946065" cy="495947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092" y="9429151"/>
            <a:ext cx="2946065" cy="495947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808162CF-0A75-417B-96F4-3888923983F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448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667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29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703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421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660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9257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9074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13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29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229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00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50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07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36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40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28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16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B152E4-555B-4416-93AA-6923EDCAA02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9B4B6B-700E-45FB-9DC1-830DDFE38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144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16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2" r:id="rId9"/>
    <p:sldLayoutId id="2147484423" r:id="rId10"/>
    <p:sldLayoutId id="2147484424" r:id="rId11"/>
    <p:sldLayoutId id="2147484425" r:id="rId12"/>
    <p:sldLayoutId id="2147484426" r:id="rId13"/>
    <p:sldLayoutId id="2147484427" r:id="rId14"/>
    <p:sldLayoutId id="2147484428" r:id="rId15"/>
    <p:sldLayoutId id="2147484429" r:id="rId16"/>
    <p:sldLayoutId id="2147484430" r:id="rId17"/>
    <p:sldLayoutId id="2147484431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D03E05-AFFD-3849-8DEC-A3119D31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D36797-1AFD-803A-FEB1-841D82FDB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Lokalna Strategia Rozwoju </a:t>
            </a:r>
            <a:br>
              <a:rPr lang="pl-PL" sz="4000" b="1" dirty="0"/>
            </a:br>
            <a:r>
              <a:rPr lang="pl-PL" sz="4000" b="1" dirty="0"/>
              <a:t>na lata 2023- 2027</a:t>
            </a:r>
            <a:br>
              <a:rPr lang="pl-PL" sz="4000" b="1" dirty="0"/>
            </a:br>
            <a:r>
              <a:rPr lang="pl-PL" sz="4000" b="1" dirty="0"/>
              <a:t>Lokalnej Grupy Działania „Podkowa”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20AF408-61C1-AE72-A402-D6F53E010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121" y="627244"/>
            <a:ext cx="7043757" cy="16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02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BE4124-0456-0CE1-CDB7-DEDB3106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" y="146305"/>
            <a:ext cx="11713464" cy="1325880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chemeClr val="bg2">
                    <a:lumMod val="50000"/>
                  </a:schemeClr>
                </a:solidFill>
              </a:rPr>
              <a:t>POZIOMY WSPARCIA – Wytyczne określają max. Poziomy dofinansowania dla poszczególnych zakresów (LGD może określić go na niższym poziomie w Regulaminie naboru)</a:t>
            </a:r>
            <a:endParaRPr lang="pl-PL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28E06B-3D91-D3DE-E1BB-30737E570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923545"/>
            <a:ext cx="11923776" cy="5788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Maksymalne poziomy:</a:t>
            </a:r>
          </a:p>
          <a:p>
            <a:pPr marL="0" indent="0">
              <a:buNone/>
            </a:pPr>
            <a:r>
              <a:rPr lang="pl-PL" dirty="0"/>
              <a:t>• </a:t>
            </a:r>
            <a:r>
              <a:rPr lang="pl-PL" b="1" dirty="0"/>
              <a:t>do 65% kosztów kwalifikowalnych </a:t>
            </a:r>
            <a:r>
              <a:rPr lang="pl-PL" dirty="0"/>
              <a:t>– w przypadku operacji obejmujących </a:t>
            </a:r>
            <a:r>
              <a:rPr lang="pl-PL" u="sng" dirty="0"/>
              <a:t>inwestycje produkcyjne</a:t>
            </a:r>
            <a:r>
              <a:rPr lang="pl-PL" dirty="0"/>
              <a:t> innych niż realizowane w zakresach: start GA, start ZE, rozwój GA, rozwój ZE;</a:t>
            </a:r>
          </a:p>
          <a:p>
            <a:pPr marL="0" indent="0">
              <a:buNone/>
            </a:pPr>
            <a:r>
              <a:rPr lang="pl-PL" b="1" dirty="0"/>
              <a:t>• do 75% kosztów kwalifikowalnych </a:t>
            </a:r>
            <a:r>
              <a:rPr lang="pl-PL" dirty="0"/>
              <a:t>– w przypadku operacji realizowanych przez JSFP, z czego pomoc finansowana z EFRROW wynosi maksymalnie 55% kosztów kwalifikowalnych, a pozostałe 20% kosztów kwalifikowalnych ze środków budżetu państwa;</a:t>
            </a:r>
          </a:p>
          <a:p>
            <a:pPr marL="0" indent="0">
              <a:buNone/>
            </a:pPr>
            <a:r>
              <a:rPr lang="pl-PL" b="1" dirty="0"/>
              <a:t>• do 85% kosztów kwalifikowalnych – </a:t>
            </a:r>
            <a:r>
              <a:rPr lang="pl-PL" dirty="0"/>
              <a:t>w zakresach: start GA, start ZE, rozwój GA, rozwój ZE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/>
              <a:t>Inwestycja produkcyjna</a:t>
            </a:r>
            <a:r>
              <a:rPr lang="pl-PL" b="1" dirty="0"/>
              <a:t> </a:t>
            </a:r>
            <a:r>
              <a:rPr lang="pl-PL" dirty="0"/>
              <a:t>- inwestycja realizowana w celu uzyskania zysku</a:t>
            </a:r>
          </a:p>
        </p:txBody>
      </p:sp>
    </p:spTree>
    <p:extLst>
      <p:ext uri="{BB962C8B-B14F-4D97-AF65-F5344CB8AC3E}">
        <p14:creationId xmlns:p14="http://schemas.microsoft.com/office/powerpoint/2010/main" val="304993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A23139-AC05-981F-0AAF-1E6E6B7A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" y="118873"/>
            <a:ext cx="12127991" cy="1481327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bg2">
                    <a:lumMod val="50000"/>
                  </a:schemeClr>
                </a:solidFill>
              </a:rPr>
              <a:t>Warunki podmiotowe – jakie cechy musi mieć wnioskodawca, by uzyskać pomoc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FB8F4A-16C7-EAB8-9F18-38173BC8D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" y="1435607"/>
            <a:ext cx="11850624" cy="53035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Pomoc przyznaje się, jeżeli wnioskodawca co najmniej </a:t>
            </a:r>
            <a:r>
              <a:rPr lang="pl-PL" u="sng" dirty="0"/>
              <a:t>od roku poprzedzającego dzień złożenia WOPP:</a:t>
            </a:r>
          </a:p>
          <a:p>
            <a:pPr marL="0" indent="0">
              <a:buNone/>
            </a:pPr>
            <a:r>
              <a:rPr lang="pl-PL" b="1" dirty="0"/>
              <a:t>• Osoba fizyczna – </a:t>
            </a:r>
            <a:r>
              <a:rPr lang="pl-PL" dirty="0"/>
              <a:t>posiada </a:t>
            </a:r>
            <a:r>
              <a:rPr lang="pl-PL" u="sng" dirty="0"/>
              <a:t>miejsce zamieszkania </a:t>
            </a:r>
            <a:r>
              <a:rPr lang="pl-PL" dirty="0"/>
              <a:t>na obszarze wiejskim objętym LSR lub </a:t>
            </a:r>
            <a:r>
              <a:rPr lang="pl-PL" u="sng" dirty="0"/>
              <a:t>miejsce wykonywania działalności gospodarczej </a:t>
            </a:r>
            <a:r>
              <a:rPr lang="pl-PL" dirty="0"/>
              <a:t>(adres z CEIDG) na takim obszarze lub </a:t>
            </a:r>
            <a:r>
              <a:rPr lang="pl-PL" u="sng" dirty="0"/>
              <a:t>miejsce wykonywania działalności w ramach pozarolniczych funkcji gospodarstw rolnych na obszarze wiejskim objętym LSR;</a:t>
            </a:r>
          </a:p>
          <a:p>
            <a:pPr marL="0" indent="0">
              <a:buNone/>
            </a:pPr>
            <a:r>
              <a:rPr lang="pl-PL" b="1" dirty="0"/>
              <a:t>• Jednostka org. – </a:t>
            </a:r>
            <a:r>
              <a:rPr lang="pl-PL" dirty="0"/>
              <a:t>posiada siedzibę lub oddział, które znajdują się na takim obszarze.</a:t>
            </a:r>
          </a:p>
          <a:p>
            <a:pPr marL="0" indent="0">
              <a:buNone/>
            </a:pPr>
            <a:r>
              <a:rPr lang="pl-PL" u="sng" dirty="0"/>
              <a:t>Warunek nie dotyczy:</a:t>
            </a:r>
          </a:p>
          <a:p>
            <a:pPr marL="0" indent="0">
              <a:buNone/>
            </a:pPr>
            <a:r>
              <a:rPr lang="pl-PL" dirty="0"/>
              <a:t>• LGD;</a:t>
            </a:r>
          </a:p>
          <a:p>
            <a:pPr marL="0" indent="0">
              <a:buNone/>
            </a:pPr>
            <a:r>
              <a:rPr lang="pl-PL" dirty="0"/>
              <a:t>• gminy, której obszar jest obszarem wiejskim objętym LSR;</a:t>
            </a:r>
          </a:p>
          <a:p>
            <a:pPr marL="0" indent="0">
              <a:buNone/>
            </a:pPr>
            <a:r>
              <a:rPr lang="pl-PL" dirty="0"/>
              <a:t>• powiatu, jeżeli przynajmniej jedna z gmin której obszar jest obszarem wiejskim objętym LSR objęta jest obszarem tego powiatu;</a:t>
            </a:r>
          </a:p>
          <a:p>
            <a:pPr marL="0" indent="0">
              <a:buNone/>
            </a:pPr>
            <a:r>
              <a:rPr lang="pl-PL" dirty="0"/>
              <a:t>• gminnych lub powiatowych jednostek organizacyjnych – ale jak się wydaje chodzi o jednostki organizacyjne JST z </a:t>
            </a:r>
            <a:r>
              <a:rPr lang="pl-PL" dirty="0" err="1"/>
              <a:t>tiretów</a:t>
            </a:r>
            <a:r>
              <a:rPr lang="pl-PL" dirty="0"/>
              <a:t> wyżej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33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74FCB-3555-32B5-943C-1FC59997A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" y="1"/>
            <a:ext cx="12024359" cy="1435607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Warunki podmiotowe – jakie cechy musi mieć wnioskodawca, by uzyskać pomoc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4A9C5-6557-EFA6-99F5-49328C31C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9" y="1243584"/>
            <a:ext cx="11301984" cy="5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Podmioty wykonujące </a:t>
            </a:r>
            <a:r>
              <a:rPr lang="pl-PL" sz="2800" dirty="0" err="1"/>
              <a:t>d.g</a:t>
            </a:r>
            <a:r>
              <a:rPr lang="pl-PL" sz="2800" dirty="0"/>
              <a:t>. – </a:t>
            </a:r>
            <a:r>
              <a:rPr lang="pl-PL" sz="2800" u="sng" dirty="0"/>
              <a:t>dodatkowy warunek</a:t>
            </a:r>
            <a:r>
              <a:rPr lang="pl-PL" sz="2800" dirty="0"/>
              <a:t>:</a:t>
            </a:r>
          </a:p>
          <a:p>
            <a:pPr marL="0" indent="0">
              <a:buNone/>
            </a:pPr>
            <a:r>
              <a:rPr lang="pl-PL" sz="2800" dirty="0"/>
              <a:t>• pomoc przyznaje się zgodnie z art. 19a albo art. 19b rozporządzenia GBER (ograniczenia pomocy publicznej dla przedsiębiorców);</a:t>
            </a:r>
          </a:p>
          <a:p>
            <a:pPr marL="0" indent="0">
              <a:buNone/>
            </a:pPr>
            <a:r>
              <a:rPr lang="pl-PL" sz="2800" dirty="0"/>
              <a:t>• tylko </a:t>
            </a:r>
            <a:r>
              <a:rPr lang="pl-PL" sz="2800" dirty="0" err="1"/>
              <a:t>mikroprzedsiębiorcy</a:t>
            </a:r>
            <a:r>
              <a:rPr lang="pl-PL" sz="2800" dirty="0"/>
              <a:t> albo mali przedsiębiorcy;</a:t>
            </a:r>
          </a:p>
          <a:p>
            <a:pPr marL="0" indent="0">
              <a:buNone/>
            </a:pPr>
            <a:r>
              <a:rPr lang="pl-PL" sz="2800" dirty="0"/>
              <a:t>• Jeżeli wnioskodawca działa w ramach spółki cywilnej i operacja dot. tej spółki – warunki podmiotowe musza być spełnione przez wszystkich wspólników spółki (nawet jeżeli nie wszyscy wnioskują)</a:t>
            </a:r>
          </a:p>
        </p:txBody>
      </p:sp>
    </p:spTree>
    <p:extLst>
      <p:ext uri="{BB962C8B-B14F-4D97-AF65-F5344CB8AC3E}">
        <p14:creationId xmlns:p14="http://schemas.microsoft.com/office/powerpoint/2010/main" val="127801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257A31-37FF-5790-B29F-E04FAB27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8017"/>
            <a:ext cx="10364451" cy="1307591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Warunki przedmiotowe – jakie cechy musi spełnić operacja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581381-69A2-396A-6DF1-BACDAA8B0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232" y="1435608"/>
            <a:ext cx="10469880" cy="5157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1) etapowość:</a:t>
            </a:r>
          </a:p>
          <a:p>
            <a:pPr marL="0" indent="0">
              <a:buNone/>
            </a:pPr>
            <a:r>
              <a:rPr lang="pl-PL" dirty="0"/>
              <a:t>- jeden etap: start DG, start GA, start ZE, przygotowanie koncepcji SV albo przygotowanie projektów partnerskich, projekty grantowe,</a:t>
            </a:r>
          </a:p>
          <a:p>
            <a:pPr>
              <a:buFontTx/>
              <a:buChar char="-"/>
            </a:pPr>
            <a:r>
              <a:rPr lang="pl-PL" dirty="0"/>
              <a:t>jeden etap albo dwa etapy: w pozostałych przypadkach,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r>
              <a:rPr lang="pl-PL" dirty="0"/>
              <a:t>2) termin realizacji - do 2 lat od dnia zawarcia UOPP, lecz nie później niż:</a:t>
            </a:r>
          </a:p>
          <a:p>
            <a:pPr marL="0" indent="0">
              <a:buNone/>
            </a:pPr>
            <a:r>
              <a:rPr lang="pl-PL" dirty="0"/>
              <a:t>- do 31 grudnia 2026r. w zakresach przygotowanie projektu partnerskiego oraz przygotowanie koncepcji SV,</a:t>
            </a:r>
          </a:p>
          <a:p>
            <a:pPr marL="0" indent="0">
              <a:buNone/>
            </a:pPr>
            <a:r>
              <a:rPr lang="pl-PL" dirty="0"/>
              <a:t>- do 30 czerwca 2029r. w pozostałych przypadkach.</a:t>
            </a:r>
          </a:p>
        </p:txBody>
      </p:sp>
    </p:spTree>
    <p:extLst>
      <p:ext uri="{BB962C8B-B14F-4D97-AF65-F5344CB8AC3E}">
        <p14:creationId xmlns:p14="http://schemas.microsoft.com/office/powerpoint/2010/main" val="2991772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DF3A05-722A-E11F-4819-0E79FA8CB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46305"/>
            <a:ext cx="10364451" cy="1435607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Warunki przedmiotowe – jakie cechy musi spełnić operacja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3142DE-FC96-A25A-9529-2A8ECCD87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453896"/>
            <a:ext cx="10644241" cy="51480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3) gdy operacja jest </a:t>
            </a:r>
            <a:r>
              <a:rPr lang="pl-PL" u="sng" dirty="0"/>
              <a:t>inwestycją trwale związaną z nieruchomością</a:t>
            </a:r>
            <a:r>
              <a:rPr lang="pl-PL" dirty="0"/>
              <a:t>, pomoc przyznaje się, jeżeli jest realizowana:</a:t>
            </a:r>
          </a:p>
          <a:p>
            <a:pPr marL="0" indent="0">
              <a:buNone/>
            </a:pPr>
            <a:r>
              <a:rPr lang="pl-PL" dirty="0"/>
              <a:t>• na obszarze objętym LSR;</a:t>
            </a:r>
          </a:p>
          <a:p>
            <a:pPr marL="0" indent="0">
              <a:buNone/>
            </a:pPr>
            <a:r>
              <a:rPr lang="pl-PL" dirty="0"/>
              <a:t>• na nieruchomości do której </a:t>
            </a:r>
            <a:r>
              <a:rPr lang="pl-PL" u="sng" dirty="0"/>
              <a:t>wnioskodawca posiada tytuł prawny do dysponowania na cele określone we wniosku</a:t>
            </a:r>
            <a:r>
              <a:rPr lang="pl-PL" dirty="0"/>
              <a:t> o przyznanie pomocy przez okres od ubiegania się o przyznanie pomocy na operację do zakończeniu okresu związania celem.</a:t>
            </a:r>
          </a:p>
          <a:p>
            <a:pPr marL="0" indent="0">
              <a:buNone/>
            </a:pPr>
            <a:r>
              <a:rPr lang="pl-PL" dirty="0"/>
              <a:t>3) w przypadku operacji, która obejmuje koszty zakupu i instalacji OZE, pomoc przyznaje się, jeżeli suma planowanych kosztów dotyczących OZE nie przekracza </a:t>
            </a:r>
            <a:r>
              <a:rPr lang="pl-PL" u="sng" dirty="0"/>
              <a:t>50% kosztów kwalifikowalnych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4) pomocy </a:t>
            </a:r>
            <a:r>
              <a:rPr lang="pl-PL" b="1" u="sng" dirty="0"/>
              <a:t>nie przyznaje się </a:t>
            </a:r>
            <a:r>
              <a:rPr lang="pl-PL" dirty="0"/>
              <a:t>na operacje obejmujące budowę lub modernizację dróg, targowisk, sieci </a:t>
            </a:r>
            <a:r>
              <a:rPr lang="pl-PL" dirty="0" err="1"/>
              <a:t>wod</a:t>
            </a:r>
            <a:r>
              <a:rPr lang="pl-PL" dirty="0"/>
              <a:t>-kan., przydomowych oczyszczalni ścieków, oraz operacje dotyczące świadczenia usług rolniczych.</a:t>
            </a:r>
          </a:p>
        </p:txBody>
      </p:sp>
    </p:spTree>
    <p:extLst>
      <p:ext uri="{BB962C8B-B14F-4D97-AF65-F5344CB8AC3E}">
        <p14:creationId xmlns:p14="http://schemas.microsoft.com/office/powerpoint/2010/main" val="1815322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84F47C-5616-28AA-7430-A0019B701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0585"/>
            <a:ext cx="10364451" cy="1152143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Okres związania celem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F64378-BB30-976A-6F37-8FA622C2D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14984"/>
            <a:ext cx="10753344" cy="5586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- określone w wytycznych podstawowych (standard – m.in. prowadzenie działalności, nieprzenoszenie własności lub posiadania rzeczy nabytych).</a:t>
            </a:r>
          </a:p>
          <a:p>
            <a:pPr marL="0" indent="0">
              <a:buNone/>
            </a:pPr>
            <a:r>
              <a:rPr lang="pl-PL" dirty="0"/>
              <a:t>Dodatkowo:</a:t>
            </a:r>
          </a:p>
          <a:p>
            <a:pPr marL="0" indent="0">
              <a:buNone/>
            </a:pPr>
            <a:r>
              <a:rPr lang="pl-PL" dirty="0"/>
              <a:t>1) utrzymanie zrealizowanej inwestycji oraz prowadzenie działalności (bez okresu zawieszenia) </a:t>
            </a:r>
            <a:r>
              <a:rPr lang="pl-PL" u="sng" dirty="0"/>
              <a:t>co najmniej w okresie 5 lat od dnia wypłaty pomocy</a:t>
            </a:r>
            <a:r>
              <a:rPr lang="pl-PL" dirty="0"/>
              <a:t>, za wyjątkiem </a:t>
            </a:r>
            <a:r>
              <a:rPr lang="pl-PL" u="sng" dirty="0"/>
              <a:t>mikro lub małych przedsiębiorców - 3 lata </a:t>
            </a:r>
            <a:r>
              <a:rPr lang="pl-PL" dirty="0"/>
              <a:t>od wypłaty pomocy oraz beneficjenta w </a:t>
            </a:r>
            <a:r>
              <a:rPr lang="pl-PL" u="sng" dirty="0"/>
              <a:t>zakresie start – 2 lat od wypłaty pomocy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2) W przypadku gdy pomoc przyznaje się w zakresie start albo rozwój DG – osiągnięcie </a:t>
            </a:r>
            <a:r>
              <a:rPr lang="pl-PL" u="sng" dirty="0"/>
              <a:t>co najmniej 30% docelowego zakładanego w biznesplanie ilościowego lub wartościowego </a:t>
            </a:r>
            <a:r>
              <a:rPr lang="pl-PL" dirty="0"/>
              <a:t>poziomu sprzedaży produktów lub usług do dnia, w którym upłynie pełny rok obrachunkowy od dnia wypłaty pomocy (bez okresu zawieszenia </a:t>
            </a:r>
            <a:r>
              <a:rPr lang="pl-PL" dirty="0" err="1"/>
              <a:t>d.g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222688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4C28F-14B7-258D-0C3F-1C31EED95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8873"/>
            <a:ext cx="10364451" cy="1060703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Okres związania celem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50EBBC-8666-D8BD-1088-FE8F25665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106424"/>
            <a:ext cx="11164824" cy="5193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3) W przypadku zakresów: start DG, start GA, start ZE, rozwój DG, rozwój GA, rozwój ZE w okresie związania celem:</a:t>
            </a:r>
          </a:p>
          <a:p>
            <a:pPr marL="0" indent="0">
              <a:buNone/>
            </a:pPr>
            <a:r>
              <a:rPr lang="pl-PL" dirty="0"/>
              <a:t>• prowadzenie ewidencji świadczonych usług lub sprzedaży produktów rolnych;</a:t>
            </a:r>
          </a:p>
          <a:p>
            <a:pPr marL="0" indent="0">
              <a:buNone/>
            </a:pPr>
            <a:r>
              <a:rPr lang="pl-PL" dirty="0"/>
              <a:t>• bieżące informowanie o świadczonych usługach i ich zakresie lub asortymencie poprzez ogólnodostępne środki przekazu;</a:t>
            </a:r>
          </a:p>
          <a:p>
            <a:pPr marL="0" indent="0">
              <a:buNone/>
            </a:pPr>
            <a:r>
              <a:rPr lang="pl-PL" dirty="0"/>
              <a:t>• informowanie SW o realizacji biznesplanu, w ramach operacji, na którą została udzielona pomoc na 3 miesiące przed upływem ostatniego roku okresu związania celem.</a:t>
            </a:r>
          </a:p>
          <a:p>
            <a:pPr marL="0" indent="0">
              <a:buNone/>
            </a:pPr>
            <a:r>
              <a:rPr lang="pl-PL" dirty="0"/>
              <a:t>4) W przypadku zakresów start GA albo rozwój GA, w okresie związania celem:</a:t>
            </a:r>
          </a:p>
          <a:p>
            <a:pPr marL="0" indent="0">
              <a:buNone/>
            </a:pPr>
            <a:r>
              <a:rPr lang="pl-PL" dirty="0"/>
              <a:t>• kontynuowanie członkostwa w organizacji zrzeszającej </a:t>
            </a:r>
            <a:r>
              <a:rPr lang="pl-PL" dirty="0" err="1"/>
              <a:t>kwaterodawców</a:t>
            </a:r>
            <a:r>
              <a:rPr lang="pl-PL" dirty="0"/>
              <a:t> wiejskich;</a:t>
            </a:r>
          </a:p>
          <a:p>
            <a:pPr marL="0" indent="0">
              <a:buNone/>
            </a:pPr>
            <a:r>
              <a:rPr lang="pl-PL" dirty="0"/>
              <a:t>• poddanie się inspekcjom kontrolnym prowadzonym przez Polską Federacje Turystyki Wiejskiej ,,Gospodarstwa Gościnne’’</a:t>
            </a:r>
          </a:p>
        </p:txBody>
      </p:sp>
    </p:spTree>
    <p:extLst>
      <p:ext uri="{BB962C8B-B14F-4D97-AF65-F5344CB8AC3E}">
        <p14:creationId xmlns:p14="http://schemas.microsoft.com/office/powerpoint/2010/main" val="3835050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EA5C80-E54A-A3F1-7F00-9B4FF76D5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9729"/>
            <a:ext cx="10364451" cy="1024127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Okres związania celem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339682-0E57-90DE-F26E-CE9BDC314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877824"/>
            <a:ext cx="11027663" cy="5751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5) W przypadku zakresów start ZE albo rozwój ZE, w okresie związania celem:</a:t>
            </a:r>
          </a:p>
          <a:p>
            <a:pPr marL="0" indent="0">
              <a:buNone/>
            </a:pPr>
            <a:r>
              <a:rPr lang="pl-PL" dirty="0"/>
              <a:t>* realizacja </a:t>
            </a:r>
            <a:r>
              <a:rPr lang="pl-PL" u="sng" dirty="0"/>
              <a:t>wybranych celów edukacyjnych</a:t>
            </a:r>
            <a:r>
              <a:rPr lang="pl-PL" dirty="0"/>
              <a:t>, o których mowa w standardach OSZE;</a:t>
            </a:r>
          </a:p>
          <a:p>
            <a:r>
              <a:rPr lang="pl-PL" u="sng" dirty="0"/>
              <a:t>kontynuowanie członkostwa </a:t>
            </a:r>
            <a:r>
              <a:rPr lang="pl-PL" dirty="0"/>
              <a:t>w Ogólnopolskiej Sieci Zagród Edukacyjnych.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6) W przypadku zakresów start GO albo rozwój GO, beneficjent w okresie związania celem zobowiązuje się do kontynuacji realizacji programu </a:t>
            </a:r>
            <a:r>
              <a:rPr lang="pl-PL" dirty="0" err="1"/>
              <a:t>agroterapii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7) W przypadku ustalenia przez LGD rankingujących kryteriów wyboru o charakterze deklaratywnym oraz złożenia przez wnioskodawcę deklaracji realizacji czynności ocenianych tymi kryteriami – zobowiązanie do realizacji tych deklaracji przez beneficjenta w UOPP.</a:t>
            </a:r>
          </a:p>
        </p:txBody>
      </p:sp>
    </p:spTree>
    <p:extLst>
      <p:ext uri="{BB962C8B-B14F-4D97-AF65-F5344CB8AC3E}">
        <p14:creationId xmlns:p14="http://schemas.microsoft.com/office/powerpoint/2010/main" val="517574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BFAF08-C274-D15F-1E0A-616EF295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7161"/>
            <a:ext cx="10364451" cy="1225295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DG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DBC031-048D-4BF2-51BF-7A39BF0E5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143001"/>
            <a:ext cx="10364451" cy="5577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• Forma pomocy: płatność ryczałtowa na podstawie budżetu operacji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• Kwota pomocy – od 50.000 zł do 150.000 zł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• Poziom dofinansowania – do 65% kosztów kwalifikowalnych</a:t>
            </a:r>
          </a:p>
        </p:txBody>
      </p:sp>
    </p:spTree>
    <p:extLst>
      <p:ext uri="{BB962C8B-B14F-4D97-AF65-F5344CB8AC3E}">
        <p14:creationId xmlns:p14="http://schemas.microsoft.com/office/powerpoint/2010/main" val="1674292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96E1D-2AF4-C667-569D-69C7394BD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8873"/>
            <a:ext cx="10364451" cy="1289303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DG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EBA185-A52B-29C2-9820-9901842E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978408"/>
            <a:ext cx="10729585" cy="555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Warunki podmiotowe:</a:t>
            </a:r>
          </a:p>
          <a:p>
            <a:pPr marL="0" indent="0">
              <a:buNone/>
            </a:pPr>
            <a:r>
              <a:rPr lang="pl-PL" dirty="0"/>
              <a:t>1) standardowe +</a:t>
            </a:r>
          </a:p>
          <a:p>
            <a:pPr marL="0" indent="0">
              <a:buNone/>
            </a:pPr>
            <a:r>
              <a:rPr lang="pl-PL" dirty="0"/>
              <a:t>2) wnioskodawca jest osobą fizyczną;</a:t>
            </a:r>
          </a:p>
          <a:p>
            <a:pPr marL="0" indent="0">
              <a:buNone/>
            </a:pPr>
            <a:r>
              <a:rPr lang="pl-PL" dirty="0"/>
              <a:t>3) wnioskodawca w okresie roku poprzedzającego dzień złożenia WOPP nie wykonywał i nie wykonuje działalności gospodarczej, do której stosuje się przepisy ustawy Prawo przedsiębiorców;</a:t>
            </a:r>
          </a:p>
          <a:p>
            <a:pPr marL="0" indent="0">
              <a:buNone/>
            </a:pPr>
            <a:r>
              <a:rPr lang="pl-PL" dirty="0"/>
              <a:t>4) wnioskodawcy nie została dotychczas przyznana pomoc w ramach PROW 2014-2020 na operację w ramach poddziałania 6.2 lub 6.4 lub 4.2 lub 19.2 w zakresie podejmowanie działalności gospodarczej;</a:t>
            </a:r>
          </a:p>
          <a:p>
            <a:pPr marL="0" indent="0">
              <a:buNone/>
            </a:pPr>
            <a:r>
              <a:rPr lang="pl-PL" dirty="0"/>
              <a:t>5) wnioskodawcy nie została dotychczas przyznana pomoc w ramach PS WPR na operację w zakresie start DG, start GA, start ZE, rozwój DG, rozwój GA, rozwój</a:t>
            </a:r>
          </a:p>
        </p:txBody>
      </p:sp>
    </p:spTree>
    <p:extLst>
      <p:ext uri="{BB962C8B-B14F-4D97-AF65-F5344CB8AC3E}">
        <p14:creationId xmlns:p14="http://schemas.microsoft.com/office/powerpoint/2010/main" val="18902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05D701-D442-957F-96DE-5B9C0001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9275"/>
          </a:xfrm>
        </p:spPr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Lokalna Strategia Rozwoju 2023-2027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C91CC0C6-98FC-0208-8EEE-3793FAC58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496713"/>
              </p:ext>
            </p:extLst>
          </p:nvPr>
        </p:nvGraphicFramePr>
        <p:xfrm>
          <a:off x="838199" y="1154032"/>
          <a:ext cx="10721829" cy="662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E4BDCBFA-880B-1048-C6E6-0751432FC558}"/>
              </a:ext>
            </a:extLst>
          </p:cNvPr>
          <p:cNvSpPr/>
          <p:nvPr/>
        </p:nvSpPr>
        <p:spPr>
          <a:xfrm>
            <a:off x="0" y="6495346"/>
            <a:ext cx="12192000" cy="3481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4FA25DD6-4562-46C8-6394-F60E43F485F0}"/>
              </a:ext>
            </a:extLst>
          </p:cNvPr>
          <p:cNvCxnSpPr>
            <a:cxnSpLocks/>
          </p:cNvCxnSpPr>
          <p:nvPr/>
        </p:nvCxnSpPr>
        <p:spPr>
          <a:xfrm flipV="1">
            <a:off x="0" y="1045420"/>
            <a:ext cx="12192000" cy="1271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83313BE-7FF4-7874-9CCF-ED21FBBB391A}"/>
              </a:ext>
            </a:extLst>
          </p:cNvPr>
          <p:cNvSpPr txBox="1"/>
          <p:nvPr/>
        </p:nvSpPr>
        <p:spPr>
          <a:xfrm>
            <a:off x="1097280" y="1211772"/>
            <a:ext cx="94849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Budżet LSR na lata 2023-2027</a:t>
            </a:r>
          </a:p>
          <a:p>
            <a:pPr algn="ctr"/>
            <a:endParaRPr lang="pl-PL" sz="360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156343E8-0978-A10F-C79E-EFE652FD35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3696951"/>
              </p:ext>
            </p:extLst>
          </p:nvPr>
        </p:nvGraphicFramePr>
        <p:xfrm>
          <a:off x="3074470" y="2010649"/>
          <a:ext cx="6104020" cy="3693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93749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D7FFD9-46DA-FD40-A828-296CB4E05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7161"/>
            <a:ext cx="10364451" cy="1353311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DG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1D0AB3-6BE6-1A79-2220-D18A971C2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1197864"/>
            <a:ext cx="1088136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Liczba etapów: 1</a:t>
            </a:r>
          </a:p>
          <a:p>
            <a:pPr marL="0" indent="0">
              <a:buNone/>
            </a:pPr>
            <a:r>
              <a:rPr lang="pl-PL" dirty="0"/>
              <a:t>Warunki przedmiotowe:</a:t>
            </a:r>
          </a:p>
          <a:p>
            <a:pPr marL="0" indent="0">
              <a:buNone/>
            </a:pPr>
            <a:r>
              <a:rPr lang="pl-PL" dirty="0"/>
              <a:t>1) Standard +</a:t>
            </a:r>
          </a:p>
          <a:p>
            <a:pPr marL="0" indent="0">
              <a:buNone/>
            </a:pPr>
            <a:r>
              <a:rPr lang="pl-PL" dirty="0"/>
              <a:t>2) Operacja dotyczy działalności zgodnej z celami LSR;</a:t>
            </a:r>
          </a:p>
          <a:p>
            <a:pPr marL="0" indent="0">
              <a:buNone/>
            </a:pPr>
            <a:r>
              <a:rPr lang="pl-PL" dirty="0"/>
              <a:t>3) Operacja jest uzasadniona ekonomicznie – uproszczony biznesplan jest:</a:t>
            </a:r>
          </a:p>
          <a:p>
            <a:pPr marL="0" indent="0">
              <a:buNone/>
            </a:pPr>
            <a:r>
              <a:rPr lang="pl-PL" dirty="0"/>
              <a:t>a) jest racjonalny i uzasadniony zakresem operacji,</a:t>
            </a:r>
          </a:p>
          <a:p>
            <a:pPr marL="0" indent="0">
              <a:buNone/>
            </a:pPr>
            <a:r>
              <a:rPr lang="pl-PL" dirty="0"/>
              <a:t>b) zawiera co najmniej: wskazanie celu, w tym zakładanego ilościowego lub wartościowego poziomu sprzedaży, planowane działania niezbędne do osiągnięcia celu, informacje dotyczące zasobów posiadanych przez wnioskodawcę niezbędnych ze względu na przedmiot operacji, w tym opis wyjściowej sytuacji ekonomicznej wnioskodawcy oraz kwalifikacji lub doświadczenia, informacje dot. sposobu prowadzenia działalności</a:t>
            </a:r>
          </a:p>
        </p:txBody>
      </p:sp>
    </p:spTree>
    <p:extLst>
      <p:ext uri="{BB962C8B-B14F-4D97-AF65-F5344CB8AC3E}">
        <p14:creationId xmlns:p14="http://schemas.microsoft.com/office/powerpoint/2010/main" val="1938188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8DCC22-4653-4758-2278-2505A941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2025"/>
            <a:ext cx="10364451" cy="1005839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DG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32083-F378-AB0D-E463-18717FC79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042416"/>
            <a:ext cx="10945368" cy="5413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• Warunki przedmiotowe:</a:t>
            </a:r>
          </a:p>
          <a:p>
            <a:pPr marL="0" indent="0">
              <a:buNone/>
            </a:pPr>
            <a:r>
              <a:rPr lang="pl-PL" dirty="0"/>
              <a:t>1) podjęcie we własnym imieniu działalności gospodarczej, do której stosuje się ustawę Prawo przedsiębiorców;</a:t>
            </a:r>
          </a:p>
          <a:p>
            <a:pPr marL="0" indent="0">
              <a:buNone/>
            </a:pPr>
            <a:r>
              <a:rPr lang="pl-PL" dirty="0"/>
              <a:t>2) zgłoszenie wnioskodawcy do ubezpieczenia emerytalnego, rentowego i wypadkowego z tytułu wykonywania tej działalności, jeżeli osoba ta nie jest objęta tym ubezpieczeniem lub społecznym ubezpieczeniem rolników;</a:t>
            </a:r>
          </a:p>
          <a:p>
            <a:pPr marL="0" indent="0">
              <a:buNone/>
            </a:pPr>
            <a:r>
              <a:rPr lang="pl-PL" dirty="0"/>
              <a:t>3) osiągnięcie co najmniej 30% docelowego zakładanego w biznesplanie ilościowego lub wartościowego poziomu sprzedaży produktów lub usług do dnia, w którym upłynie pełny rok obrachunkowy od dnia wypłaty pomocy.</a:t>
            </a:r>
          </a:p>
        </p:txBody>
      </p:sp>
    </p:spTree>
    <p:extLst>
      <p:ext uri="{BB962C8B-B14F-4D97-AF65-F5344CB8AC3E}">
        <p14:creationId xmlns:p14="http://schemas.microsoft.com/office/powerpoint/2010/main" val="305782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55449"/>
            <a:ext cx="10364451" cy="1408176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DG - Warunki wypłaty pomocy: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563625"/>
            <a:ext cx="10875891" cy="5056631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pl-PL" dirty="0"/>
              <a:t>realizacja uproszczonego biznesplanu;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2) promocja świadczonych usług/produktów, publikacja i aktualizacja ich zakresu i asortymentu;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3) podjęcie we własnym imieniu działalność gospodarczą – zgłoszenie do CEIDG;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4) dokonanie zgłoszenia do ubezpieczenia emerytalnego, ubezpieczeń rentowych i ubezpieczenia wypadkowego z tytułu wykonywania tej działalności, jeżeli osoba ta nie była objęta tym ubezpieczeniem lub ubezpieczeniem społecznym rolników.</a:t>
            </a:r>
          </a:p>
        </p:txBody>
      </p:sp>
    </p:spTree>
    <p:extLst>
      <p:ext uri="{BB962C8B-B14F-4D97-AF65-F5344CB8AC3E}">
        <p14:creationId xmlns:p14="http://schemas.microsoft.com/office/powerpoint/2010/main" val="2451133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2297"/>
            <a:ext cx="10364451" cy="1316735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DG - Związanie celem: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4" y="1161288"/>
            <a:ext cx="11053061" cy="534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1) utrzymanie zrealizowanej inwestycji co najmniej w okresie 2 lat od wypłaty pomocy,</a:t>
            </a:r>
          </a:p>
          <a:p>
            <a:pPr marL="0" indent="0">
              <a:buNone/>
            </a:pPr>
            <a:r>
              <a:rPr lang="pl-PL" dirty="0"/>
              <a:t>2) prowadzenie </a:t>
            </a:r>
            <a:r>
              <a:rPr lang="pl-PL" dirty="0" err="1"/>
              <a:t>d.g</a:t>
            </a:r>
            <a:r>
              <a:rPr lang="pl-PL" dirty="0"/>
              <a:t>. w okresie 2 lat od wypłaty pomocy;</a:t>
            </a:r>
          </a:p>
          <a:p>
            <a:pPr marL="0" indent="0">
              <a:buNone/>
            </a:pPr>
            <a:r>
              <a:rPr lang="pl-PL" dirty="0"/>
              <a:t>3) osiągnięcie min. 30% docelowego zakładanego w biznesplanie ilościowego lub wartościowego poziomu sprzedaży produktów lub usług do dnia, w którym upłynie pełny rok obrachunkowy od dnia wypłaty pomocy</a:t>
            </a:r>
          </a:p>
          <a:p>
            <a:pPr marL="0" indent="0">
              <a:buNone/>
            </a:pPr>
            <a:r>
              <a:rPr lang="pl-PL" dirty="0"/>
              <a:t>4) prowadzenie ewidencji odpowiednio świadczonych usług lub sprzedaży;</a:t>
            </a:r>
          </a:p>
          <a:p>
            <a:pPr marL="0" indent="0">
              <a:buNone/>
            </a:pPr>
            <a:r>
              <a:rPr lang="pl-PL" dirty="0"/>
              <a:t>5) bieżące informowania o świadczonych usługach i ich zakresie lub asortymencie poprzez ogólnodostępne środki przekazu;</a:t>
            </a:r>
          </a:p>
          <a:p>
            <a:pPr marL="0" indent="0">
              <a:buNone/>
            </a:pPr>
            <a:r>
              <a:rPr lang="pl-PL" dirty="0"/>
              <a:t>6) informowanie SW o realizacji biznesplanu na 3 miesiące przed upływem ostatniego roku okresu związania celem</a:t>
            </a:r>
          </a:p>
        </p:txBody>
      </p:sp>
    </p:spTree>
    <p:extLst>
      <p:ext uri="{BB962C8B-B14F-4D97-AF65-F5344CB8AC3E}">
        <p14:creationId xmlns:p14="http://schemas.microsoft.com/office/powerpoint/2010/main" val="1770239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4009"/>
            <a:ext cx="10364451" cy="1554479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GA, START 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53313"/>
            <a:ext cx="10364452" cy="443788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• Forma pomocy: płatność ryczałtowa na podstawie budżetu operacji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• Kwota pomocy – od 50.000 zł do 150.000 zł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• Poziom dofinansowania – do 85% kosztów kwalifikowalnych</a:t>
            </a:r>
          </a:p>
        </p:txBody>
      </p:sp>
    </p:spTree>
    <p:extLst>
      <p:ext uri="{BB962C8B-B14F-4D97-AF65-F5344CB8AC3E}">
        <p14:creationId xmlns:p14="http://schemas.microsoft.com/office/powerpoint/2010/main" val="3046699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10897"/>
            <a:ext cx="10364451" cy="1463039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GA, START ZE - warunki podmiotowe</a:t>
            </a:r>
            <a:r>
              <a:rPr lang="pl-PL" b="1" dirty="0"/>
              <a:t>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53313"/>
            <a:ext cx="10364452" cy="519379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pl-PL" dirty="0"/>
              <a:t>standardowe +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2) wnioskodawca jest rolnikiem albo małżonkiem rolnika albo domownikiem z małego gospodarstwa rolnego;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3) wnioskodawcy nie została dotychczas przyznana pomoc na działalność tego samego rodzaju w zakresach: start GA, start ZE, rozwój GA, rozwój ZE w ramach PS WPR.</a:t>
            </a:r>
          </a:p>
        </p:txBody>
      </p:sp>
    </p:spTree>
    <p:extLst>
      <p:ext uri="{BB962C8B-B14F-4D97-AF65-F5344CB8AC3E}">
        <p14:creationId xmlns:p14="http://schemas.microsoft.com/office/powerpoint/2010/main" val="1683048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2297"/>
            <a:ext cx="10364451" cy="1325879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GA, START ZE -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078992"/>
            <a:ext cx="10890504" cy="5532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• Liczba etapów: 1</a:t>
            </a:r>
          </a:p>
          <a:p>
            <a:pPr marL="0" indent="0">
              <a:buNone/>
            </a:pPr>
            <a:r>
              <a:rPr lang="pl-PL" dirty="0"/>
              <a:t>1) Standard +</a:t>
            </a:r>
          </a:p>
          <a:p>
            <a:pPr marL="0" indent="0">
              <a:buNone/>
            </a:pPr>
            <a:r>
              <a:rPr lang="pl-PL" dirty="0"/>
              <a:t>2) Operacja </a:t>
            </a:r>
            <a:r>
              <a:rPr lang="pl-PL" u="sng" dirty="0"/>
              <a:t>nie obejmuje kosztów inwestycji w produkcję rolniczą </a:t>
            </a:r>
            <a:r>
              <a:rPr lang="pl-PL" dirty="0"/>
              <a:t>lub przetwórczą</a:t>
            </a:r>
          </a:p>
          <a:p>
            <a:pPr marL="0" indent="0">
              <a:buNone/>
            </a:pPr>
            <a:r>
              <a:rPr lang="pl-PL" dirty="0"/>
              <a:t>3) Operacja dotyczy działalności zgodnej z celami LSR;</a:t>
            </a:r>
          </a:p>
          <a:p>
            <a:pPr marL="0" indent="0">
              <a:buNone/>
            </a:pPr>
            <a:r>
              <a:rPr lang="pl-PL" dirty="0"/>
              <a:t>4) Operacja jest uzasadniona ekonomicznie – uproszczony biznesplan jest:</a:t>
            </a:r>
          </a:p>
          <a:p>
            <a:pPr marL="0" indent="0">
              <a:buNone/>
            </a:pPr>
            <a:r>
              <a:rPr lang="pl-PL" dirty="0"/>
              <a:t>a) jest racjonalny i uzasadniony zakresem operacji,</a:t>
            </a:r>
          </a:p>
          <a:p>
            <a:pPr marL="0" indent="0">
              <a:buNone/>
            </a:pPr>
            <a:r>
              <a:rPr lang="pl-PL" dirty="0"/>
              <a:t>b) zawiera co najmniej: wskazanie celu, w tym zakładanego ilościowego</a:t>
            </a:r>
          </a:p>
          <a:p>
            <a:pPr marL="0" indent="0">
              <a:buNone/>
            </a:pPr>
            <a:r>
              <a:rPr lang="pl-PL" dirty="0"/>
              <a:t>lub wartościowego poziomu sprzedaży, planowane działania niezbędne</a:t>
            </a:r>
          </a:p>
          <a:p>
            <a:pPr marL="0" indent="0">
              <a:buNone/>
            </a:pPr>
            <a:r>
              <a:rPr lang="pl-PL" dirty="0"/>
              <a:t>do osiągnięcia celu, informacje dotyczące zasobów posiadanych przez</a:t>
            </a:r>
          </a:p>
          <a:p>
            <a:pPr marL="0" indent="0">
              <a:buNone/>
            </a:pPr>
            <a:r>
              <a:rPr lang="pl-PL" dirty="0"/>
              <a:t>wnioskodawcę niezbędnych ze względu na przedmiot operacji,</a:t>
            </a:r>
          </a:p>
          <a:p>
            <a:pPr marL="0" indent="0">
              <a:buNone/>
            </a:pPr>
            <a:r>
              <a:rPr lang="pl-PL" dirty="0"/>
              <a:t>w tym opis wyjściowej sytuacji ekonomicznej wnioskodawcy oraz kwalifikacji</a:t>
            </a:r>
          </a:p>
          <a:p>
            <a:pPr marL="0" indent="0">
              <a:buNone/>
            </a:pPr>
            <a:r>
              <a:rPr lang="pl-PL" dirty="0"/>
              <a:t>lub doświadczenia, informacje dot. sposobu prowadzenia działalności.</a:t>
            </a:r>
          </a:p>
        </p:txBody>
      </p:sp>
    </p:spTree>
    <p:extLst>
      <p:ext uri="{BB962C8B-B14F-4D97-AF65-F5344CB8AC3E}">
        <p14:creationId xmlns:p14="http://schemas.microsoft.com/office/powerpoint/2010/main" val="561434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9729"/>
            <a:ext cx="10364451" cy="1335023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GA, START ZE -  dodatkowe warunki przedmiotowe dla start GA: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76" y="1316736"/>
            <a:ext cx="11311127" cy="5166359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pl-PL" dirty="0"/>
              <a:t>operacja jest inwestycją polegającą na dostosowaniu małego gospodarstwa rolnego do świadczenia usług polegających na wynajmowaniu pokoi, sprzedaży posiłków domowych i świadczeniu innych usług związanych z pobytem turystów;</a:t>
            </a:r>
          </a:p>
          <a:p>
            <a:pPr marL="457200" indent="-457200">
              <a:buAutoNum type="arabicParenR"/>
            </a:pPr>
            <a:r>
              <a:rPr lang="pl-PL" dirty="0"/>
              <a:t>została przedłożona koncepcja wdrożenia systemu kategoryzacji Wiejskiej Bazy Noclegowej;</a:t>
            </a:r>
          </a:p>
          <a:p>
            <a:pPr marL="457200" indent="-457200">
              <a:buAutoNum type="arabicParenR"/>
            </a:pPr>
            <a:r>
              <a:rPr lang="pl-PL" dirty="0"/>
              <a:t>wnioskodawca zakłada przystąpienie do lokalnej, regionalnej lub ogólnopolskiej organizacji zrzeszającej </a:t>
            </a:r>
            <a:r>
              <a:rPr lang="pl-PL" dirty="0" err="1"/>
              <a:t>kwaterodawców</a:t>
            </a:r>
            <a:r>
              <a:rPr lang="pl-PL" dirty="0"/>
              <a:t> wiejskich nie później niż w dniu złożenia WOP</a:t>
            </a:r>
          </a:p>
        </p:txBody>
      </p:sp>
    </p:spTree>
    <p:extLst>
      <p:ext uri="{BB962C8B-B14F-4D97-AF65-F5344CB8AC3E}">
        <p14:creationId xmlns:p14="http://schemas.microsoft.com/office/powerpoint/2010/main" val="3030468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9729"/>
            <a:ext cx="10364451" cy="128930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START GA, START ZE - dodatkowe warunki przedmiotowe dla start 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16" y="1335024"/>
            <a:ext cx="11466576" cy="5248655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pl-PL" dirty="0"/>
              <a:t>operacja jest inwestycją polegającą na dostosowaniu małego gospodarstwa rolnego do świadczenia usług edukacyjnych zgodnie ze standardami OSZE (ogólnopolska sieć zagród edukacyjnych);</a:t>
            </a:r>
          </a:p>
          <a:p>
            <a:pPr marL="457200" indent="-457200">
              <a:buAutoNum type="arabicParenR"/>
            </a:pPr>
            <a:r>
              <a:rPr lang="pl-PL" dirty="0"/>
              <a:t>operacja zakłada realizację przynajmniej dwóch celów edukacyjnych, o których mowa w standardach OSZE;</a:t>
            </a:r>
          </a:p>
          <a:p>
            <a:pPr marL="457200" indent="-457200">
              <a:buAutoNum type="arabicParenR"/>
            </a:pPr>
            <a:r>
              <a:rPr lang="pl-PL" dirty="0"/>
              <a:t>operacja uzyskała pozytywną rekomendację właściwego terytorialnie przedstawiciela  ODR – wojewódzkiego koordynatora OSZE pod kątem spójności ze standardami OSZE;</a:t>
            </a:r>
          </a:p>
          <a:p>
            <a:pPr marL="457200" indent="-457200">
              <a:buAutoNum type="arabicParenR"/>
            </a:pPr>
            <a:r>
              <a:rPr lang="pl-PL" dirty="0"/>
              <a:t>wnioskodawca przewiduje przystąpienie do Ogólnopolskiej Sieci Zagród Edukacyjnych prowadzonej przez CDR O/Kraków nie później niż w dniu złożenia WOP</a:t>
            </a:r>
          </a:p>
        </p:txBody>
      </p:sp>
    </p:spTree>
    <p:extLst>
      <p:ext uri="{BB962C8B-B14F-4D97-AF65-F5344CB8AC3E}">
        <p14:creationId xmlns:p14="http://schemas.microsoft.com/office/powerpoint/2010/main" val="4086631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2025"/>
            <a:ext cx="10364451" cy="1307591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Warunki wypłaty pomocy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472" y="1197864"/>
            <a:ext cx="11210544" cy="5202935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pl-PL" dirty="0"/>
              <a:t>realizacja uproszczonego biznesplanu;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2) promocja świadczonych usług/produktów, publikacja i aktualizacja ich zakresu i asortymentu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3) zgłoszenie do ewidencji małych obiektów hotelarskich (START GA) lub zgłoszenie do CEIDG (START ZE)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4) przystąpienie do organizacji branżowej (START GA, START ZE)</a:t>
            </a:r>
          </a:p>
        </p:txBody>
      </p:sp>
    </p:spTree>
    <p:extLst>
      <p:ext uri="{BB962C8B-B14F-4D97-AF65-F5344CB8AC3E}">
        <p14:creationId xmlns:p14="http://schemas.microsoft.com/office/powerpoint/2010/main" val="132242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05D701-D442-957F-96DE-5B9C0001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9275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2"/>
                </a:solidFill>
              </a:rPr>
              <a:t>Lokalna Strategia Rozwoju 2023-2027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4BDCBFA-880B-1048-C6E6-0751432FC558}"/>
              </a:ext>
            </a:extLst>
          </p:cNvPr>
          <p:cNvSpPr/>
          <p:nvPr/>
        </p:nvSpPr>
        <p:spPr>
          <a:xfrm>
            <a:off x="0" y="6509857"/>
            <a:ext cx="12192000" cy="3481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800">
              <a:latin typeface="+mj-lt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4FA25DD6-4562-46C8-6394-F60E43F485F0}"/>
              </a:ext>
            </a:extLst>
          </p:cNvPr>
          <p:cNvCxnSpPr>
            <a:cxnSpLocks/>
          </p:cNvCxnSpPr>
          <p:nvPr/>
        </p:nvCxnSpPr>
        <p:spPr>
          <a:xfrm flipV="1">
            <a:off x="0" y="1045420"/>
            <a:ext cx="12192000" cy="1271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DBEFEE4F-AA9A-A9E8-9301-C7A703C7E1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3284440"/>
              </p:ext>
            </p:extLst>
          </p:nvPr>
        </p:nvGraphicFramePr>
        <p:xfrm>
          <a:off x="2181225" y="0"/>
          <a:ext cx="7867650" cy="7600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443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-86267"/>
            <a:ext cx="10364451" cy="1192691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Związanie celem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896112"/>
            <a:ext cx="10460736" cy="5123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1) utrzymanie zrealizowanej inwestycji co najmniej w okresie 5 (3 – mikro i mały przedsiębiorca) lat od wypłaty pomocy,</a:t>
            </a:r>
          </a:p>
          <a:p>
            <a:pPr marL="0" indent="0">
              <a:buNone/>
            </a:pPr>
            <a:r>
              <a:rPr lang="pl-PL" dirty="0"/>
              <a:t>2) prowadzenie działalności w okresie 5 (3) lat od wypłaty pomocy;</a:t>
            </a:r>
          </a:p>
          <a:p>
            <a:pPr marL="0" indent="0">
              <a:buNone/>
            </a:pPr>
            <a:r>
              <a:rPr lang="pl-PL" dirty="0"/>
              <a:t>3) osiągnięcie min. 30% docelowego zakładanego w biznesplanie ilościowego lub wartościowego poziomu sprzedaży produktów lub usług do dnia, w którym upłynie  pełny rok obrachunkowy od dnia wypłaty pomocy</a:t>
            </a:r>
          </a:p>
          <a:p>
            <a:pPr marL="0" indent="0">
              <a:buNone/>
            </a:pPr>
            <a:r>
              <a:rPr lang="pl-PL" dirty="0"/>
              <a:t>4) prowadzenie ewidencji odpowiednio świadczonych usług lub sprzedaży;</a:t>
            </a:r>
          </a:p>
          <a:p>
            <a:pPr marL="0" indent="0">
              <a:buNone/>
            </a:pPr>
            <a:r>
              <a:rPr lang="pl-PL" dirty="0"/>
              <a:t>5) bieżące informowania o świadczonych usługach i ich zakresie lub asortymencie  poprzez ogólnodostępne środki przekazu;</a:t>
            </a:r>
          </a:p>
          <a:p>
            <a:pPr marL="0" indent="0">
              <a:buNone/>
            </a:pPr>
            <a:r>
              <a:rPr lang="pl-PL" dirty="0"/>
              <a:t>6) informowanie SW o realizacji biznesplanu na 3 miesiące przed upływem  ostatniego roku okresu związania celem.</a:t>
            </a:r>
          </a:p>
        </p:txBody>
      </p:sp>
    </p:spTree>
    <p:extLst>
      <p:ext uri="{BB962C8B-B14F-4D97-AF65-F5344CB8AC3E}">
        <p14:creationId xmlns:p14="http://schemas.microsoft.com/office/powerpoint/2010/main" val="3986940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20041"/>
            <a:ext cx="10364451" cy="123444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ROZWÓJ DG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554481"/>
            <a:ext cx="10616809" cy="4236719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• Forma pomocy: zwrot kosztów kwalifikowalnych, na podstawie poniesionych wydatków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• Kwota pomocy – od 50.000 zł do 500.000 zł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• Poziom dofinansowania – do 65% kosztów kwalifikowalnych</a:t>
            </a:r>
          </a:p>
        </p:txBody>
      </p:sp>
    </p:spTree>
    <p:extLst>
      <p:ext uri="{BB962C8B-B14F-4D97-AF65-F5344CB8AC3E}">
        <p14:creationId xmlns:p14="http://schemas.microsoft.com/office/powerpoint/2010/main" val="1196135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2025"/>
            <a:ext cx="10364451" cy="1298447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ROZWÓJ DG - warunki podmiotowe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28" y="1161288"/>
            <a:ext cx="11448288" cy="54223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1) standardowe +</a:t>
            </a:r>
          </a:p>
          <a:p>
            <a:pPr marL="0" indent="0">
              <a:buNone/>
            </a:pPr>
            <a:r>
              <a:rPr lang="pl-PL" dirty="0"/>
              <a:t>2) jeżeli podmiot ten prowadzi mikroprzedsiębiorstwo albo małe przedsiębiorstwo; </a:t>
            </a:r>
          </a:p>
          <a:p>
            <a:pPr marL="0" indent="0">
              <a:buNone/>
            </a:pPr>
            <a:r>
              <a:rPr lang="pl-PL" dirty="0"/>
              <a:t>3) jeżeli warunki przyznania pomocy są spełnione przez wszystkich wspólników spółki, w przypadku gdy operacja będzie realizowana w ramach wykonywania działalności gospodarczej w formie spółki cywilnej.</a:t>
            </a:r>
          </a:p>
          <a:p>
            <a:pPr marL="0" indent="0">
              <a:buNone/>
            </a:pPr>
            <a:r>
              <a:rPr lang="pl-PL" dirty="0"/>
              <a:t>4) w okresie 3 lat poprzedzających dzień złożenia WOPP wnioskodawca wykonywał łącznie co najmniej przez </a:t>
            </a:r>
            <a:r>
              <a:rPr lang="pl-PL" u="sng" dirty="0"/>
              <a:t>365 dni działalność gospodarczą,</a:t>
            </a:r>
            <a:r>
              <a:rPr lang="pl-PL" dirty="0"/>
              <a:t> do której stosuje się Prawo przedsiębiorców, oraz nadal wykonuje tę działalność;</a:t>
            </a:r>
          </a:p>
          <a:p>
            <a:pPr marL="0" indent="0">
              <a:buNone/>
            </a:pPr>
            <a:r>
              <a:rPr lang="pl-PL" dirty="0"/>
              <a:t>5) wnioskodawcy nie została dotychczas przyznana pomoc na operację w tym zakresie w ramach PS WPR;</a:t>
            </a:r>
          </a:p>
          <a:p>
            <a:pPr marL="0" indent="0">
              <a:buNone/>
            </a:pPr>
            <a:r>
              <a:rPr lang="pl-PL" dirty="0"/>
              <a:t>6) upłynęły co najmniej 2 lata od dnia: wypłaty pomocy wnioskodawcy na operację w zakresie start DG w ramach PS WPR oraz od dnia wypłaty wnioskodawcy płatności ostatecznej na podejmowanie lub prowadzenie lub rozwijanie działalności gospodarczej w ramach poddziałań 4.2, 6.2, 6.4 lub 19.2 PROW 2014-2020.</a:t>
            </a:r>
          </a:p>
        </p:txBody>
      </p:sp>
    </p:spTree>
    <p:extLst>
      <p:ext uri="{BB962C8B-B14F-4D97-AF65-F5344CB8AC3E}">
        <p14:creationId xmlns:p14="http://schemas.microsoft.com/office/powerpoint/2010/main" val="9924739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4009"/>
            <a:ext cx="10364451" cy="1316735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ROZWÓJ DG -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768" y="1033272"/>
            <a:ext cx="11274552" cy="5513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Liczba etapów: max 2</a:t>
            </a:r>
          </a:p>
          <a:p>
            <a:pPr marL="0" indent="0">
              <a:buNone/>
            </a:pPr>
            <a:r>
              <a:rPr lang="pl-PL" dirty="0"/>
              <a:t>1) Standard +</a:t>
            </a:r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u="sng" dirty="0"/>
              <a:t>Operacja nie obejmuje kosztów inwestycji w produkcję rolniczą lub przetwórczą</a:t>
            </a:r>
          </a:p>
          <a:p>
            <a:pPr marL="0" indent="0">
              <a:buNone/>
            </a:pPr>
            <a:r>
              <a:rPr lang="pl-PL" dirty="0"/>
              <a:t>3) Operacja dotyczy działalności zgodnej z celami LSR;</a:t>
            </a:r>
          </a:p>
          <a:p>
            <a:pPr marL="0" indent="0">
              <a:buNone/>
            </a:pPr>
            <a:r>
              <a:rPr lang="pl-PL" dirty="0"/>
              <a:t>4) Operacja jest uzasadniona ekonomicznie – uproszczony biznesplan jest:</a:t>
            </a:r>
          </a:p>
          <a:p>
            <a:pPr marL="0" indent="0">
              <a:buNone/>
            </a:pPr>
            <a:r>
              <a:rPr lang="pl-PL" dirty="0"/>
              <a:t>a) jest racjonalny i uzasadniony zakresem operacji,</a:t>
            </a:r>
          </a:p>
          <a:p>
            <a:pPr marL="0" indent="0">
              <a:buNone/>
            </a:pPr>
            <a:r>
              <a:rPr lang="pl-PL" dirty="0"/>
              <a:t>b) zawiera co najmniej: wskazanie celu, w tym zakładanego ilościowego lub wartościowego poziomu sprzedaży, planowane działania niezbędne do osiągnięcia celu, informacje dotyczące zasobów posiadanych przez  </a:t>
            </a:r>
            <a:r>
              <a:rPr lang="pl-PL" dirty="0" err="1"/>
              <a:t>nioskodawcę</a:t>
            </a:r>
            <a:r>
              <a:rPr lang="pl-PL" dirty="0"/>
              <a:t> niezbędnych ze względu na przedmiot operacji, w tym opis wyjściowej sytuacji ekonomicznej wnioskodawcy oraz kwalifikacji lub doświadczenia, informacje dot. sposobu prowadzenia działalności.</a:t>
            </a:r>
          </a:p>
        </p:txBody>
      </p:sp>
    </p:spTree>
    <p:extLst>
      <p:ext uri="{BB962C8B-B14F-4D97-AF65-F5344CB8AC3E}">
        <p14:creationId xmlns:p14="http://schemas.microsoft.com/office/powerpoint/2010/main" val="2297275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1441"/>
            <a:ext cx="10364451" cy="1280159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ROZWÓJ DG - warunki przedmiotowe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170432"/>
            <a:ext cx="10958187" cy="524865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5) W zakresie rozwój DG pomoc przyznaje się, jeżeli operacja zakłada osiągnięcie co najmniej 30% docelowego zakładanego w biznesplanie ilościowego lub wartościowego poziomu sprzedaży produktów lub usług do dnia, w którym upłynie pełny rok obrachunkowy od dnia wypłaty pomocy</a:t>
            </a:r>
          </a:p>
        </p:txBody>
      </p:sp>
    </p:spTree>
    <p:extLst>
      <p:ext uri="{BB962C8B-B14F-4D97-AF65-F5344CB8AC3E}">
        <p14:creationId xmlns:p14="http://schemas.microsoft.com/office/powerpoint/2010/main" val="2827545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0006E-59FD-65BC-F86D-7703B40E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8017"/>
            <a:ext cx="10364451" cy="1271015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ROZWÓJ DG - warunki wypłaty pomocy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A868A-E408-4135-D23A-346E6B57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664209"/>
            <a:ext cx="10571089" cy="41269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sz="3600" dirty="0"/>
          </a:p>
          <a:p>
            <a:pPr marL="514350" indent="-514350">
              <a:buAutoNum type="arabicParenR"/>
            </a:pPr>
            <a:r>
              <a:rPr lang="pl-PL" sz="3600" dirty="0"/>
              <a:t>realizacja uproszczonego biznesplanu</a:t>
            </a:r>
          </a:p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r>
              <a:rPr lang="pl-PL" sz="3600" dirty="0"/>
              <a:t>2) promocja świadczonych usług/ produktów, publikacja i aktualizacja ich zakresu i asortymentu</a:t>
            </a:r>
          </a:p>
        </p:txBody>
      </p:sp>
    </p:spTree>
    <p:extLst>
      <p:ext uri="{BB962C8B-B14F-4D97-AF65-F5344CB8AC3E}">
        <p14:creationId xmlns:p14="http://schemas.microsoft.com/office/powerpoint/2010/main" val="7987628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15233-31DF-56B1-6332-0D4DA786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66701"/>
            <a:ext cx="10364451" cy="1333499"/>
          </a:xfrm>
        </p:spPr>
        <p:txBody>
          <a:bodyPr>
            <a:normAutofit/>
          </a:bodyPr>
          <a:lstStyle/>
          <a:p>
            <a:pPr marL="0" indent="0"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ROZWÓJ DG - związanie celem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601BBF-5791-F464-33F2-1C8ACCA51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390650"/>
            <a:ext cx="10963275" cy="5001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1) utrzymanie zrealizowanej inwestycji co najmniej w okresie 3 lat od wypłaty pomocy;</a:t>
            </a:r>
          </a:p>
          <a:p>
            <a:pPr marL="0" indent="0">
              <a:buNone/>
            </a:pPr>
            <a:r>
              <a:rPr lang="pl-PL" dirty="0"/>
              <a:t>2) prowadzenie działalności w okresie 3 lat od wypłaty pomocy;</a:t>
            </a:r>
          </a:p>
          <a:p>
            <a:pPr marL="0" indent="0">
              <a:buNone/>
            </a:pPr>
            <a:r>
              <a:rPr lang="pl-PL" dirty="0"/>
              <a:t>3) osiągnięcie min. 30% docelowego zakładanego w biznesplanie ilościowego lub wartościowego poziomu sprzedaży produktów lub usług do dnia, w którym upłynie pełny rok obrachunkowy od dnia wypłaty pomocy;</a:t>
            </a:r>
          </a:p>
          <a:p>
            <a:pPr marL="0" indent="0">
              <a:buNone/>
            </a:pPr>
            <a:r>
              <a:rPr lang="pl-PL" dirty="0"/>
              <a:t>4) prowadzenie ewidencji odpowiednio świadczonych usług lub sprzedaży;</a:t>
            </a:r>
          </a:p>
          <a:p>
            <a:pPr marL="0" indent="0">
              <a:buNone/>
            </a:pPr>
            <a:r>
              <a:rPr lang="pl-PL" dirty="0"/>
              <a:t>5) bieżące informowania o świadczonych usługach i ich zakresie lub asortymencie poprzez ogólnodostępne środki przekazu;</a:t>
            </a:r>
          </a:p>
          <a:p>
            <a:pPr marL="0" indent="0">
              <a:buNone/>
            </a:pPr>
            <a:r>
              <a:rPr lang="pl-PL" dirty="0"/>
              <a:t>6) informowanie SW o realizacji biznesplanu na 3 miesiące przed upływem ostatniego roku okresu związania celem</a:t>
            </a:r>
          </a:p>
        </p:txBody>
      </p:sp>
    </p:spTree>
    <p:extLst>
      <p:ext uri="{BB962C8B-B14F-4D97-AF65-F5344CB8AC3E}">
        <p14:creationId xmlns:p14="http://schemas.microsoft.com/office/powerpoint/2010/main" val="219209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3CA16C-2858-EFC5-47AF-849709FEF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00025"/>
            <a:ext cx="10364451" cy="1247775"/>
          </a:xfrm>
        </p:spPr>
        <p:txBody>
          <a:bodyPr/>
          <a:lstStyle/>
          <a:p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KOSZTY KWALIFIKOWANE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051D89-62D0-3117-7C57-A2FBBA359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4" y="1276351"/>
            <a:ext cx="11401425" cy="538162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- Poniesione od 1 stycznia 2023 roku 31 grudnia 2029 roku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Koszty ogólne do 10% kosztów kwalifikowanych: </a:t>
            </a:r>
          </a:p>
          <a:p>
            <a:pPr>
              <a:buFontTx/>
              <a:buChar char="-"/>
            </a:pPr>
            <a:r>
              <a:rPr lang="pl-PL" dirty="0"/>
              <a:t>Przygotowanie dokumentacji technicznej</a:t>
            </a:r>
          </a:p>
          <a:p>
            <a:pPr>
              <a:buFontTx/>
              <a:buChar char="-"/>
            </a:pPr>
            <a:r>
              <a:rPr lang="pl-PL" dirty="0"/>
              <a:t>Nadzór inwestorski lub autorski</a:t>
            </a:r>
          </a:p>
          <a:p>
            <a:pPr>
              <a:buFontTx/>
              <a:buChar char="-"/>
            </a:pPr>
            <a:r>
              <a:rPr lang="pl-PL" dirty="0"/>
              <a:t>Kierowanie robotami budowlanymi </a:t>
            </a:r>
          </a:p>
        </p:txBody>
      </p:sp>
    </p:spTree>
    <p:extLst>
      <p:ext uri="{BB962C8B-B14F-4D97-AF65-F5344CB8AC3E}">
        <p14:creationId xmlns:p14="http://schemas.microsoft.com/office/powerpoint/2010/main" val="5068070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6FF17A-B904-6838-AEC9-AF9892A5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8601"/>
            <a:ext cx="10364451" cy="781049"/>
          </a:xfrm>
        </p:spPr>
        <p:txBody>
          <a:bodyPr/>
          <a:lstStyle/>
          <a:p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Koszty niekwalifikowane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9F70AB-E24B-2BF9-AA6F-6A8C7F34E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419225"/>
            <a:ext cx="11125200" cy="507682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Koszty remontu budynku lub budowli o ile nie jest on połączony z modernizacją </a:t>
            </a:r>
          </a:p>
          <a:p>
            <a:r>
              <a:rPr lang="pl-PL" dirty="0"/>
              <a:t>Koszty zakupu używanych maszyn, urządzeń, wyposażenia, instalacji, z wyłączeniem eksponatów w I.13.1 w ramach operacji dotyczących dziedzictwa kulturowego</a:t>
            </a:r>
          </a:p>
          <a:p>
            <a:r>
              <a:rPr lang="pl-PL" dirty="0"/>
              <a:t>Koszty zakupu zwierząt, nasion i ich siewu oraz roślin jednorocznych i ich sadzenia </a:t>
            </a:r>
          </a:p>
          <a:p>
            <a:r>
              <a:rPr lang="pl-PL" dirty="0"/>
              <a:t>Koszty zakładania sadów i plantacji wieloletnich oraz wymiany ich </a:t>
            </a:r>
            <a:r>
              <a:rPr lang="pl-PL" dirty="0" err="1"/>
              <a:t>nasadzeń</a:t>
            </a:r>
            <a:endParaRPr lang="pl-PL" dirty="0"/>
          </a:p>
          <a:p>
            <a:r>
              <a:rPr lang="pl-PL" dirty="0"/>
              <a:t>Koszty zakupu samochodów osobowych</a:t>
            </a:r>
          </a:p>
          <a:p>
            <a:r>
              <a:rPr lang="pl-PL" dirty="0"/>
              <a:t>Koszty zakupu kotłów do spalania słomy</a:t>
            </a:r>
          </a:p>
          <a:p>
            <a:r>
              <a:rPr lang="pl-PL" dirty="0"/>
              <a:t>Koszty sporządzenia wniosku o przyznanie pomocy i wniosku o płatność </a:t>
            </a:r>
          </a:p>
          <a:p>
            <a:r>
              <a:rPr lang="pl-PL" dirty="0"/>
              <a:t>Koszty leasingu zwrotnego oraz dodatkowe koszty związane z umową </a:t>
            </a:r>
            <a:r>
              <a:rPr lang="pl-PL" dirty="0" err="1"/>
              <a:t>lesingową</a:t>
            </a:r>
            <a:r>
              <a:rPr lang="pl-PL" dirty="0"/>
              <a:t> tj. marża finansującego i ubezpieczenie</a:t>
            </a:r>
          </a:p>
          <a:p>
            <a:r>
              <a:rPr lang="pl-PL" dirty="0"/>
              <a:t>Koszty amortyzacji </a:t>
            </a:r>
          </a:p>
        </p:txBody>
      </p:sp>
    </p:spTree>
    <p:extLst>
      <p:ext uri="{BB962C8B-B14F-4D97-AF65-F5344CB8AC3E}">
        <p14:creationId xmlns:p14="http://schemas.microsoft.com/office/powerpoint/2010/main" val="33041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05D701-D442-957F-96DE-5B9C0001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9275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2"/>
                </a:solidFill>
              </a:rPr>
              <a:t>Lokalna Strategia Rozwoju 2023-2027</a:t>
            </a:r>
          </a:p>
        </p:txBody>
      </p:sp>
      <p:graphicFrame>
        <p:nvGraphicFramePr>
          <p:cNvPr id="10" name="Symbol zastępczy zawartości 9">
            <a:extLst>
              <a:ext uri="{FF2B5EF4-FFF2-40B4-BE49-F238E27FC236}">
                <a16:creationId xmlns:a16="http://schemas.microsoft.com/office/drawing/2014/main" id="{C0B34B0C-60B5-4626-50F2-BC845AE57F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660668"/>
              </p:ext>
            </p:extLst>
          </p:nvPr>
        </p:nvGraphicFramePr>
        <p:xfrm>
          <a:off x="0" y="1045420"/>
          <a:ext cx="12101052" cy="5451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E4BDCBFA-880B-1048-C6E6-0751432FC558}"/>
              </a:ext>
            </a:extLst>
          </p:cNvPr>
          <p:cNvSpPr/>
          <p:nvPr/>
        </p:nvSpPr>
        <p:spPr>
          <a:xfrm>
            <a:off x="0" y="6509857"/>
            <a:ext cx="12192000" cy="3481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4FA25DD6-4562-46C8-6394-F60E43F485F0}"/>
              </a:ext>
            </a:extLst>
          </p:cNvPr>
          <p:cNvCxnSpPr>
            <a:cxnSpLocks/>
          </p:cNvCxnSpPr>
          <p:nvPr/>
        </p:nvCxnSpPr>
        <p:spPr>
          <a:xfrm flipV="1">
            <a:off x="0" y="1045420"/>
            <a:ext cx="12192000" cy="1271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633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1BC540-BD60-107C-B636-CEB2CFE6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9729"/>
            <a:ext cx="10364451" cy="1252727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PODSTAWY PRAWNE W NOWEJ PERSPEKTYWIE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22228A-49A0-1010-C8B2-155D27D96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143000"/>
            <a:ext cx="11137391" cy="54772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Plan Strategiczny dla Wspólnej Polityki Rolnej na lata 2023–2027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ustawa z dnia 20.02.2015 r. o rozwoju lokalnym z udziałem lokalnej społeczności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ustawa z dnia 22.02.2023 r. o finansowaniu wspólnej polityki rolnej na lata 2023-2027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Wytyczne podstawowe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w zakresie pomocy finansowej w ramach Planu Strategicznego dla Wspólnej Polityki Rolnej na lata 2023–2027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Wytyczne szczegółowe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w zakresie przyznawania i wypłaty pomocy finansowej w ramach Planu Strategicznego dla Wspólnej Polityki Rolnej na lata 2023–2027 dla interwencji I.13.1 LEADER/Rozwój Lokalny Kierowany przez Społeczność (RLKS) – komponent Wdrażanie LSR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Wytyczne szczegółowe w zakresie przygotowania i realizacji projektów grantowych w ramach Planu Strategicznego dla Wspólnej Polityki Rolnej na lata 2023–2027 dla interwencji I.13.1 LEADER/Rozwój Lokalny Kierowany przez Społeczność (RLKS) – komponent Wdrażanie LSR</a:t>
            </a:r>
          </a:p>
        </p:txBody>
      </p:sp>
    </p:spTree>
    <p:extLst>
      <p:ext uri="{BB962C8B-B14F-4D97-AF65-F5344CB8AC3E}">
        <p14:creationId xmlns:p14="http://schemas.microsoft.com/office/powerpoint/2010/main" val="206219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000531-FF84-62CD-FDE2-83EB9EC7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81658"/>
          </a:xfrm>
        </p:spPr>
        <p:txBody>
          <a:bodyPr/>
          <a:lstStyle/>
          <a:p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NAJWAŻNIEJSZE ZMIANY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889B92-C3E0-5B18-1602-0040436FE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400176"/>
            <a:ext cx="10364452" cy="5076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Zasadniczo logika wdrażania LSR się nie zmieniła w stosunku do poprzedniej perspektywy, ale są pewne zmiany, na które mają wpływ na procedurę wyboru operacji: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Odejście od modelu regulowania wdrażania LSR przez rozporządzenia – wytyczne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Regulamin naboru wniosków – inna rola niż ogłoszenia w poprzedniej perspektywie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Elektronizacja naborów wniosków (potencjalnie dłuższe uzupełnienia!)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Możliwość unieważnienia naborów, zmiany zasad naboru w jego trakcie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930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A40CA8-F671-17E5-E275-AE8AD1E0B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74321"/>
            <a:ext cx="10364451" cy="1124711"/>
          </a:xfrm>
        </p:spPr>
        <p:txBody>
          <a:bodyPr/>
          <a:lstStyle/>
          <a:p>
            <a:r>
              <a:rPr lang="pl-PL" b="1" dirty="0">
                <a:solidFill>
                  <a:schemeClr val="bg2">
                    <a:lumMod val="50000"/>
                  </a:schemeClr>
                </a:solidFill>
              </a:rPr>
              <a:t>ZAKRESY WSPARCIA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CEA90F-793B-0786-5AC0-D7E943BE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399031"/>
            <a:ext cx="10830552" cy="5116069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START DG </a:t>
            </a:r>
            <a:r>
              <a:rPr lang="pl-PL" dirty="0"/>
              <a:t>– podejmowanie pozarolniczej działalności gospodarczej</a:t>
            </a:r>
          </a:p>
          <a:p>
            <a:r>
              <a:rPr lang="pl-PL" b="1" dirty="0">
                <a:latin typeface="+mj-lt"/>
              </a:rPr>
              <a:t>Start GA </a:t>
            </a:r>
            <a:r>
              <a:rPr lang="pl-PL" dirty="0">
                <a:latin typeface="+mj-lt"/>
              </a:rPr>
              <a:t>– tworzenie </a:t>
            </a:r>
            <a:r>
              <a:rPr lang="pl-PL" b="1" dirty="0">
                <a:latin typeface="+mj-lt"/>
              </a:rPr>
              <a:t>gospodarstw agroturystycznych </a:t>
            </a:r>
            <a:r>
              <a:rPr lang="pl-PL" dirty="0">
                <a:latin typeface="+mj-lt"/>
              </a:rPr>
              <a:t>(</a:t>
            </a:r>
            <a:r>
              <a:rPr lang="pl-PL" b="0" i="0" dirty="0">
                <a:solidFill>
                  <a:srgbClr val="040C28"/>
                </a:solidFill>
                <a:effectLst/>
                <a:latin typeface="+mj-lt"/>
              </a:rPr>
              <a:t>gospodarstwo rolne, które oferuje formę wypoczynku zbliżoną do warunków wiejskich)</a:t>
            </a:r>
            <a:endParaRPr lang="pl-PL" dirty="0">
              <a:latin typeface="+mj-lt"/>
            </a:endParaRPr>
          </a:p>
          <a:p>
            <a:r>
              <a:rPr lang="pl-PL" b="1" dirty="0">
                <a:latin typeface="+mj-lt"/>
              </a:rPr>
              <a:t>Start ZE </a:t>
            </a:r>
            <a:r>
              <a:rPr lang="pl-PL" dirty="0">
                <a:latin typeface="+mj-lt"/>
              </a:rPr>
              <a:t>– tworzenie </a:t>
            </a:r>
            <a:r>
              <a:rPr lang="pl-PL" b="1" dirty="0">
                <a:latin typeface="+mj-lt"/>
              </a:rPr>
              <a:t>zagród edukacyjnych </a:t>
            </a:r>
            <a:r>
              <a:rPr lang="pl-PL" dirty="0">
                <a:latin typeface="+mj-lt"/>
              </a:rPr>
              <a:t>(</a:t>
            </a:r>
            <a:r>
              <a:rPr lang="pl-PL" b="0" i="0" dirty="0">
                <a:solidFill>
                  <a:srgbClr val="040C28"/>
                </a:solidFill>
                <a:effectLst/>
                <a:latin typeface="+mj-lt"/>
              </a:rPr>
              <a:t>innowacyjny element rolnictwa społecznego, który łączy aktywność rolniczą z profesjonalnymi usługami edukacyjnym)</a:t>
            </a:r>
            <a:endParaRPr lang="pl-PL" dirty="0">
              <a:latin typeface="+mj-lt"/>
            </a:endParaRPr>
          </a:p>
          <a:p>
            <a:r>
              <a:rPr lang="pl-PL" b="1" dirty="0">
                <a:latin typeface="+mj-lt"/>
              </a:rPr>
              <a:t>Start GO </a:t>
            </a:r>
            <a:r>
              <a:rPr lang="pl-PL" dirty="0">
                <a:latin typeface="+mj-lt"/>
              </a:rPr>
              <a:t>– tworzenie </a:t>
            </a:r>
            <a:r>
              <a:rPr lang="pl-PL" b="1" dirty="0">
                <a:latin typeface="+mj-lt"/>
              </a:rPr>
              <a:t>gospodarstw opiekuńczych </a:t>
            </a:r>
            <a:r>
              <a:rPr lang="pl-PL" dirty="0">
                <a:latin typeface="+mj-lt"/>
              </a:rPr>
              <a:t>(gospodarstwo rolne, w którym świadczone są dzienne usługi opiekuńcze i bytowe oraz integracji społecznej na rzecz osób lub rodzin, w celu poprawieni ich funkcjonowania w oparciu o zasoby tego gospodarstwa)</a:t>
            </a:r>
          </a:p>
          <a:p>
            <a:r>
              <a:rPr lang="pl-PL" dirty="0"/>
              <a:t>Rozwój DG – rozwijanie pozarolniczej działalności gospodarczej </a:t>
            </a:r>
          </a:p>
          <a:p>
            <a:r>
              <a:rPr lang="pl-PL" dirty="0"/>
              <a:t>Rozwój GA – rozwijanie gospodarstw agroturystycznych </a:t>
            </a:r>
          </a:p>
          <a:p>
            <a:r>
              <a:rPr lang="pl-PL" dirty="0"/>
              <a:t>Rozwój ZE – rozwijanie zagród edukacyjnych </a:t>
            </a:r>
          </a:p>
          <a:p>
            <a:r>
              <a:rPr lang="pl-PL" dirty="0"/>
              <a:t>Rozwój GO – rozwijanie gospodarstw opiekuńczych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136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02755-382B-B526-5378-35700E48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173737"/>
            <a:ext cx="11247119" cy="877823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bg2">
                    <a:lumMod val="50000"/>
                  </a:schemeClr>
                </a:solidFill>
              </a:rPr>
              <a:t>Wytyczne szczegółowe z 28.03.2024r. - wdrażanie LSR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F5A3FB-1163-4C3D-E4E3-FE6088A7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051560"/>
            <a:ext cx="11622024" cy="5632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Formy wsparcia – przypisane do określonych zakresów wsparcia:</a:t>
            </a:r>
          </a:p>
          <a:p>
            <a:pPr marL="0" indent="0">
              <a:buNone/>
            </a:pPr>
            <a:r>
              <a:rPr lang="pl-PL" b="1" dirty="0"/>
              <a:t>• płatności ryczałtowej – </a:t>
            </a:r>
            <a:r>
              <a:rPr lang="pl-PL" dirty="0"/>
              <a:t>w zakresach: start: DG, GA, ZE oraz przygotowanie projektów partnerskich</a:t>
            </a:r>
          </a:p>
          <a:p>
            <a:pPr marL="0" indent="0">
              <a:buNone/>
            </a:pPr>
            <a:r>
              <a:rPr lang="pl-PL" b="1" dirty="0"/>
              <a:t>• kosztów jednostkowych – </a:t>
            </a:r>
            <a:r>
              <a:rPr lang="pl-PL" dirty="0"/>
              <a:t>w zakresie przygotowania koncepcji SV;</a:t>
            </a:r>
          </a:p>
          <a:p>
            <a:pPr marL="0" indent="0">
              <a:buNone/>
            </a:pPr>
            <a:r>
              <a:rPr lang="pl-PL" b="1" dirty="0"/>
              <a:t>• zwrotu części kosztów kwalifikowalnych – </a:t>
            </a:r>
            <a:r>
              <a:rPr lang="pl-PL" dirty="0"/>
              <a:t>w pozostałych zakresach.</a:t>
            </a:r>
          </a:p>
          <a:p>
            <a:pPr marL="0" indent="0">
              <a:buNone/>
            </a:pPr>
            <a:r>
              <a:rPr lang="pl-PL" dirty="0"/>
              <a:t>W przypadku pomocy przyznawanej w formie płatności ryczałtowej, kwota pomocy: ustalana jest na podstawie kosztów zawartych w zestawieniu rzeczowo-finansowym/biznesplanie.</a:t>
            </a:r>
          </a:p>
          <a:p>
            <a:pPr marL="0" indent="0">
              <a:buNone/>
            </a:pPr>
            <a:r>
              <a:rPr lang="pl-PL" dirty="0"/>
              <a:t>Oznacza to, że kwota przyznanej pomocy ustalana jest na podstawie kosztów kwalifikowalnych zaplanowanych do poniesienia w ramach operacji przez wnioskodawcę i zawartych w projekcie budżetu we wniosku o przyznanie pomocy. Informacje na temat tej  formy wsparcia zostały określone w Wytycznych podstawowych w zakresie pomocy finansowej w ramach Planu Strategicznego dla Wspólnej Polityki Rolnej na lata 2023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942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425C58-BD3C-6BED-A495-2427074E1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3737"/>
            <a:ext cx="10364451" cy="1271015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bg2">
                    <a:lumMod val="50000"/>
                  </a:schemeClr>
                </a:solidFill>
              </a:rPr>
              <a:t>Wytyczne szczegółowe z 28.03.2024r. - wdrażanie LSR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688B92-6B01-8EB2-BD06-BB28C901E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71015"/>
            <a:ext cx="11704320" cy="54132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Wytyczne określają maksymalną i minimalną kwotę pomocy, jaką można przyznać na operację z danego zakresu (</a:t>
            </a:r>
            <a:r>
              <a:rPr lang="pl-PL" u="sng" dirty="0"/>
              <a:t>regulamin naboru może określać </a:t>
            </a:r>
            <a:r>
              <a:rPr lang="pl-PL" dirty="0"/>
              <a:t>kwoty mieszczące się w widełkach wynikających z Wytycznych)</a:t>
            </a:r>
          </a:p>
          <a:p>
            <a:pPr marL="0" indent="0">
              <a:buNone/>
            </a:pPr>
            <a:r>
              <a:rPr lang="pl-PL" b="1" dirty="0"/>
              <a:t>• Maksymalnie:</a:t>
            </a:r>
          </a:p>
          <a:p>
            <a:pPr marL="0" indent="0">
              <a:buNone/>
            </a:pPr>
            <a:r>
              <a:rPr lang="pl-PL" dirty="0"/>
              <a:t>1) 150 tys. zł – w zakresie przygotowanie projektów partnerskich krajowych;</a:t>
            </a:r>
          </a:p>
          <a:p>
            <a:pPr marL="0" indent="0">
              <a:buNone/>
            </a:pPr>
            <a:r>
              <a:rPr lang="pl-PL" dirty="0"/>
              <a:t>2) 150 tys. zł – w zakresach: start DG, start GA, start ZE oraz w zakresie przygotowanie projektów partnerskich międzynarodowych;</a:t>
            </a:r>
          </a:p>
          <a:p>
            <a:pPr marL="0" indent="0">
              <a:buNone/>
            </a:pPr>
            <a:r>
              <a:rPr lang="pl-PL" dirty="0"/>
              <a:t>3) 500 tys. zł – w pozostałych przypadkach.</a:t>
            </a:r>
          </a:p>
          <a:p>
            <a:pPr marL="0" indent="0">
              <a:buNone/>
            </a:pPr>
            <a:r>
              <a:rPr lang="pl-PL" b="1" dirty="0"/>
              <a:t>• Minimalnie:</a:t>
            </a:r>
          </a:p>
          <a:p>
            <a:pPr marL="0" indent="0">
              <a:buNone/>
            </a:pPr>
            <a:r>
              <a:rPr lang="pl-PL" dirty="0"/>
              <a:t>1) 20 tys. zł – w zakresie </a:t>
            </a:r>
            <a:r>
              <a:rPr lang="pl-PL" u="sng" dirty="0"/>
              <a:t>przygotowanie koncepcji SV </a:t>
            </a:r>
            <a:r>
              <a:rPr lang="pl-PL" dirty="0"/>
              <a:t>oraz w zakresie </a:t>
            </a:r>
            <a:r>
              <a:rPr lang="pl-PL" u="sng" dirty="0"/>
              <a:t>przygotowanie projektów partnerskich </a:t>
            </a:r>
            <a:r>
              <a:rPr lang="pl-PL" dirty="0"/>
              <a:t>(projekt partnerski – min. 2 operacje niezbędne do osiągnięcia wspólnego celu realizowane przez co najmniej 2 podmioty, z co najmniej dwóch obszarów objętych odmiennymi LSR;</a:t>
            </a:r>
          </a:p>
          <a:p>
            <a:pPr marL="0" indent="0">
              <a:buNone/>
            </a:pPr>
            <a:r>
              <a:rPr lang="pl-PL" dirty="0"/>
              <a:t>2) 50 tys. zł – w pozostałych przypadkach.</a:t>
            </a:r>
          </a:p>
        </p:txBody>
      </p:sp>
    </p:spTree>
    <p:extLst>
      <p:ext uri="{BB962C8B-B14F-4D97-AF65-F5344CB8AC3E}">
        <p14:creationId xmlns:p14="http://schemas.microsoft.com/office/powerpoint/2010/main" val="898266148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Krop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rop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op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2675</TotalTime>
  <Words>3433</Words>
  <Application>Microsoft Office PowerPoint</Application>
  <PresentationFormat>Panoramiczny</PresentationFormat>
  <Paragraphs>282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4" baseType="lpstr">
      <vt:lpstr>Arial</vt:lpstr>
      <vt:lpstr>Calibri</vt:lpstr>
      <vt:lpstr>Tahoma</vt:lpstr>
      <vt:lpstr>Tw Cen MT</vt:lpstr>
      <vt:lpstr>Wingdings</vt:lpstr>
      <vt:lpstr>Kropla</vt:lpstr>
      <vt:lpstr> </vt:lpstr>
      <vt:lpstr>Lokalna Strategia Rozwoju 2023-2027</vt:lpstr>
      <vt:lpstr>Lokalna Strategia Rozwoju 2023-2027</vt:lpstr>
      <vt:lpstr>Lokalna Strategia Rozwoju 2023-2027</vt:lpstr>
      <vt:lpstr>PODSTAWY PRAWNE W NOWEJ PERSPEKTYWIE </vt:lpstr>
      <vt:lpstr>NAJWAŻNIEJSZE ZMIANY</vt:lpstr>
      <vt:lpstr>ZAKRESY WSPARCIA </vt:lpstr>
      <vt:lpstr>Wytyczne szczegółowe z 28.03.2024r. - wdrażanie LSR</vt:lpstr>
      <vt:lpstr>Wytyczne szczegółowe z 28.03.2024r. - wdrażanie LSR</vt:lpstr>
      <vt:lpstr>POZIOMY WSPARCIA – Wytyczne określają max. Poziomy dofinansowania dla poszczególnych zakresów (LGD może określić go na niższym poziomie w Regulaminie naboru)</vt:lpstr>
      <vt:lpstr>Warunki podmiotowe – jakie cechy musi mieć wnioskodawca, by uzyskać pomoc </vt:lpstr>
      <vt:lpstr>Warunki podmiotowe – jakie cechy musi mieć wnioskodawca, by uzyskać pomoc</vt:lpstr>
      <vt:lpstr>Warunki przedmiotowe – jakie cechy musi spełnić operacja</vt:lpstr>
      <vt:lpstr>Warunki przedmiotowe – jakie cechy musi spełnić operacja</vt:lpstr>
      <vt:lpstr>Okres związania celem</vt:lpstr>
      <vt:lpstr>Okres związania celem</vt:lpstr>
      <vt:lpstr>Okres związania celem</vt:lpstr>
      <vt:lpstr>START DG</vt:lpstr>
      <vt:lpstr>START DG</vt:lpstr>
      <vt:lpstr>START DG</vt:lpstr>
      <vt:lpstr>START DG</vt:lpstr>
      <vt:lpstr>START DG - Warunki wypłaty pomocy:</vt:lpstr>
      <vt:lpstr>START DG - Związanie celem:</vt:lpstr>
      <vt:lpstr>START GA, START ZE</vt:lpstr>
      <vt:lpstr>START GA, START ZE - warunki podmiotowe:</vt:lpstr>
      <vt:lpstr>START GA, START ZE - warunki przedmiotowe</vt:lpstr>
      <vt:lpstr>START GA, START ZE -  dodatkowe warunki przedmiotowe dla start GA:</vt:lpstr>
      <vt:lpstr>START GA, START ZE - dodatkowe warunki przedmiotowe dla start ZE</vt:lpstr>
      <vt:lpstr> Warunki wypłaty pomocy</vt:lpstr>
      <vt:lpstr>Związanie celem</vt:lpstr>
      <vt:lpstr>ROZWÓJ DG</vt:lpstr>
      <vt:lpstr>ROZWÓJ DG - warunki podmiotowe</vt:lpstr>
      <vt:lpstr>ROZWÓJ DG - warunki przedmiotowe</vt:lpstr>
      <vt:lpstr>ROZWÓJ DG - warunki przedmiotowe cd.</vt:lpstr>
      <vt:lpstr>ROZWÓJ DG - warunki wypłaty pomocy</vt:lpstr>
      <vt:lpstr>ROZWÓJ DG - związanie celem</vt:lpstr>
      <vt:lpstr>KOSZTY KWALIFIKOWANE </vt:lpstr>
      <vt:lpstr>Koszty niekwalifikowane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Konsultacje społeczne w celu opracowania Lokalnej Strategii Rozwoju na lata 2023-2027</dc:title>
  <dc:creator>PODKOWA</dc:creator>
  <cp:lastModifiedBy>Paulina Stańczyk</cp:lastModifiedBy>
  <cp:revision>71</cp:revision>
  <cp:lastPrinted>2024-10-03T10:02:32Z</cp:lastPrinted>
  <dcterms:created xsi:type="dcterms:W3CDTF">2022-09-01T13:01:53Z</dcterms:created>
  <dcterms:modified xsi:type="dcterms:W3CDTF">2024-12-05T22:27:36Z</dcterms:modified>
</cp:coreProperties>
</file>